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1442" r:id="rId2"/>
    <p:sldId id="1449" r:id="rId3"/>
    <p:sldId id="1443" r:id="rId4"/>
    <p:sldId id="1446" r:id="rId5"/>
    <p:sldId id="1447" r:id="rId6"/>
    <p:sldId id="1444" r:id="rId7"/>
    <p:sldId id="1450" r:id="rId8"/>
    <p:sldId id="1451" r:id="rId9"/>
    <p:sldId id="1452" r:id="rId10"/>
    <p:sldId id="1453" r:id="rId11"/>
    <p:sldId id="1454" r:id="rId12"/>
    <p:sldId id="1480" r:id="rId13"/>
    <p:sldId id="1479" r:id="rId14"/>
    <p:sldId id="1411" r:id="rId15"/>
    <p:sldId id="1417" r:id="rId16"/>
    <p:sldId id="1420" r:id="rId17"/>
    <p:sldId id="1421" r:id="rId18"/>
    <p:sldId id="1418" r:id="rId19"/>
    <p:sldId id="1419" r:id="rId20"/>
    <p:sldId id="1469" r:id="rId21"/>
    <p:sldId id="1478" r:id="rId22"/>
    <p:sldId id="1477" r:id="rId23"/>
    <p:sldId id="1423" r:id="rId24"/>
    <p:sldId id="1424" r:id="rId25"/>
    <p:sldId id="1425" r:id="rId26"/>
    <p:sldId id="1426" r:id="rId27"/>
    <p:sldId id="1427" r:id="rId28"/>
    <p:sldId id="1428" r:id="rId29"/>
    <p:sldId id="1429" r:id="rId30"/>
    <p:sldId id="1481" r:id="rId31"/>
    <p:sldId id="1482" r:id="rId32"/>
    <p:sldId id="1483" r:id="rId33"/>
    <p:sldId id="1430" r:id="rId34"/>
    <p:sldId id="1431" r:id="rId35"/>
    <p:sldId id="1457" r:id="rId36"/>
    <p:sldId id="1432" r:id="rId37"/>
    <p:sldId id="1433" r:id="rId38"/>
    <p:sldId id="1434" r:id="rId39"/>
    <p:sldId id="1435" r:id="rId40"/>
    <p:sldId id="1438" r:id="rId41"/>
    <p:sldId id="1467" r:id="rId42"/>
    <p:sldId id="1465" r:id="rId43"/>
    <p:sldId id="1459" r:id="rId44"/>
    <p:sldId id="1460" r:id="rId45"/>
    <p:sldId id="1461" r:id="rId46"/>
    <p:sldId id="1462" r:id="rId47"/>
    <p:sldId id="1463" r:id="rId48"/>
    <p:sldId id="1487" r:id="rId49"/>
    <p:sldId id="1488" r:id="rId50"/>
    <p:sldId id="1468" r:id="rId51"/>
    <p:sldId id="1464" r:id="rId52"/>
    <p:sldId id="1476" r:id="rId53"/>
    <p:sldId id="1466" r:id="rId54"/>
    <p:sldId id="1472" r:id="rId55"/>
    <p:sldId id="1473" r:id="rId56"/>
    <p:sldId id="1485" r:id="rId57"/>
    <p:sldId id="1486" r:id="rId58"/>
    <p:sldId id="1475" r:id="rId59"/>
    <p:sldId id="1474" r:id="rId60"/>
    <p:sldId id="1471" r:id="rId61"/>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varScale="1">
        <p:scale>
          <a:sx n="170" d="100"/>
          <a:sy n="170" d="100"/>
        </p:scale>
        <p:origin x="-104" y="-36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9.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0.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emf"/></Relationships>
</file>

<file path=ppt/slides/_rels/slide22.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5" Type="http://schemas.openxmlformats.org/officeDocument/2006/relationships/image" Target="../media/image14.emf"/><Relationship Id="rId6" Type="http://schemas.openxmlformats.org/officeDocument/2006/relationships/image" Target="../media/image15.emf"/><Relationship Id="rId1" Type="http://schemas.openxmlformats.org/officeDocument/2006/relationships/slideLayout" Target="../slideLayouts/slideLayout5.xml"/><Relationship Id="rId2" Type="http://schemas.openxmlformats.org/officeDocument/2006/relationships/image" Target="../media/image11.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7</a:t>
            </a:r>
            <a:r>
              <a:rPr lang="en-US" sz="2800" b="0" dirty="0" smtClean="0">
                <a:solidFill>
                  <a:schemeClr val="bg2"/>
                </a:solidFill>
                <a:latin typeface="Gill Sans"/>
                <a:cs typeface="Gill Sans"/>
              </a:rPr>
              <a:t>: Analyzing Relational Data (2/3)</a:t>
            </a:r>
            <a:endParaRPr lang="en-US" sz="28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2016)</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February 23, </a:t>
            </a:r>
            <a:r>
              <a:rPr lang="en-US" sz="2400" b="0" dirty="0">
                <a:solidFill>
                  <a:schemeClr val="bg2"/>
                </a:solidFill>
                <a:latin typeface="Gill Sans"/>
                <a:cs typeface="Gill Sans"/>
              </a:rPr>
              <a:t>2016</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/bigdata-2016w</a:t>
            </a:r>
            <a:r>
              <a:rPr lang="en-US" sz="1800" b="0" dirty="0" smtClean="0">
                <a:solidFill>
                  <a:schemeClr val="bg1"/>
                </a:solidFill>
                <a:latin typeface="Gill Sans"/>
                <a:cs typeface="Gill Sans"/>
              </a:rPr>
              <a:t>/</a:t>
            </a:r>
          </a:p>
        </p:txBody>
      </p:sp>
    </p:spTree>
    <p:extLst>
      <p:ext uri="{BB962C8B-B14F-4D97-AF65-F5344CB8AC3E}">
        <p14:creationId xmlns:p14="http://schemas.microsoft.com/office/powerpoint/2010/main" val="14242920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Architecture</a:t>
            </a:r>
            <a:endParaRPr lang="en-US" dirty="0"/>
          </a:p>
        </p:txBody>
      </p:sp>
      <p:pic>
        <p:nvPicPr>
          <p:cNvPr id="3" name="Picture 2" descr="Screen Shot 2015-03-31 at 10.31.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95" y="990600"/>
            <a:ext cx="5145105" cy="5715000"/>
          </a:xfrm>
          <a:prstGeom prst="rect">
            <a:avLst/>
          </a:prstGeom>
        </p:spPr>
      </p:pic>
    </p:spTree>
    <p:extLst>
      <p:ext uri="{BB962C8B-B14F-4D97-AF65-F5344CB8AC3E}">
        <p14:creationId xmlns:p14="http://schemas.microsoft.com/office/powerpoint/2010/main" val="37039713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Implementation</a:t>
            </a:r>
            <a:endParaRPr lang="en-US" dirty="0"/>
          </a:p>
        </p:txBody>
      </p:sp>
      <p:sp>
        <p:nvSpPr>
          <p:cNvPr id="3" name="Content Placeholder 2"/>
          <p:cNvSpPr>
            <a:spLocks noGrp="1"/>
          </p:cNvSpPr>
          <p:nvPr>
            <p:ph idx="1"/>
          </p:nvPr>
        </p:nvSpPr>
        <p:spPr/>
        <p:txBody>
          <a:bodyPr/>
          <a:lstStyle/>
          <a:p>
            <a:r>
              <a:rPr lang="en-US" dirty="0" err="1" smtClean="0"/>
              <a:t>Metastore</a:t>
            </a:r>
            <a:r>
              <a:rPr lang="en-US" dirty="0" smtClean="0"/>
              <a:t> holds metadata</a:t>
            </a:r>
          </a:p>
          <a:p>
            <a:pPr lvl="1"/>
            <a:r>
              <a:rPr lang="en-US" dirty="0" smtClean="0"/>
              <a:t>Databases, tables</a:t>
            </a:r>
          </a:p>
          <a:p>
            <a:pPr lvl="1"/>
            <a:r>
              <a:rPr lang="en-US" dirty="0" smtClean="0"/>
              <a:t>Schemas (field names, field types, etc.)</a:t>
            </a:r>
          </a:p>
          <a:p>
            <a:pPr lvl="1"/>
            <a:r>
              <a:rPr lang="en-US" dirty="0" smtClean="0"/>
              <a:t>Permission information (roles and users)</a:t>
            </a:r>
          </a:p>
          <a:p>
            <a:r>
              <a:rPr lang="en-US" dirty="0" smtClean="0"/>
              <a:t>Hive data stored in HDFS</a:t>
            </a:r>
          </a:p>
          <a:p>
            <a:pPr lvl="1"/>
            <a:r>
              <a:rPr lang="en-US" dirty="0" smtClean="0"/>
              <a:t>Tables in directories</a:t>
            </a:r>
          </a:p>
          <a:p>
            <a:pPr lvl="1"/>
            <a:r>
              <a:rPr lang="en-US" dirty="0" smtClean="0"/>
              <a:t>Partitions of tables in sub-directories</a:t>
            </a:r>
          </a:p>
          <a:p>
            <a:pPr lvl="1"/>
            <a:r>
              <a:rPr lang="en-US" dirty="0" smtClean="0"/>
              <a:t>Actual data in files (plain text or binary encoded)</a:t>
            </a:r>
            <a:endParaRPr lang="en-US" dirty="0"/>
          </a:p>
        </p:txBody>
      </p:sp>
      <p:sp>
        <p:nvSpPr>
          <p:cNvPr id="4" name="TextBox 3"/>
          <p:cNvSpPr txBox="1"/>
          <p:nvPr/>
        </p:nvSpPr>
        <p:spPr>
          <a:xfrm rot="20989502">
            <a:off x="4737510" y="4167820"/>
            <a:ext cx="3012363" cy="523220"/>
          </a:xfrm>
          <a:prstGeom prst="rect">
            <a:avLst/>
          </a:prstGeom>
          <a:noFill/>
        </p:spPr>
        <p:txBody>
          <a:bodyPr wrap="none" rtlCol="0">
            <a:spAutoFit/>
          </a:bodyPr>
          <a:lstStyle/>
          <a:p>
            <a:r>
              <a:rPr lang="en-US" sz="2800" dirty="0" smtClean="0">
                <a:solidFill>
                  <a:srgbClr val="FF0000"/>
                </a:solidFill>
                <a:latin typeface="Gill Sans"/>
                <a:cs typeface="Gill Sans"/>
              </a:rPr>
              <a:t>Feature or bug?</a:t>
            </a:r>
            <a:endParaRPr lang="en-US" sz="2800" dirty="0">
              <a:solidFill>
                <a:srgbClr val="FF0000"/>
              </a:solidFill>
              <a:latin typeface="Gill Sans"/>
              <a:cs typeface="Gill Sans"/>
            </a:endParaRPr>
          </a:p>
        </p:txBody>
      </p:sp>
      <p:sp>
        <p:nvSpPr>
          <p:cNvPr id="5" name="TextBox 4"/>
          <p:cNvSpPr txBox="1"/>
          <p:nvPr/>
        </p:nvSpPr>
        <p:spPr>
          <a:xfrm rot="20989502">
            <a:off x="4668139" y="4572160"/>
            <a:ext cx="3482744" cy="338554"/>
          </a:xfrm>
          <a:prstGeom prst="rect">
            <a:avLst/>
          </a:prstGeom>
          <a:noFill/>
        </p:spPr>
        <p:txBody>
          <a:bodyPr wrap="none" rtlCol="0">
            <a:spAutoFit/>
          </a:bodyPr>
          <a:lstStyle/>
          <a:p>
            <a:r>
              <a:rPr lang="en-US" b="0" dirty="0" smtClean="0">
                <a:solidFill>
                  <a:srgbClr val="FF0000"/>
                </a:solidFill>
                <a:latin typeface="Gill Sans"/>
                <a:cs typeface="Gill Sans"/>
              </a:rPr>
              <a:t>(this is the essence of SQL-on-Hadoop)</a:t>
            </a:r>
            <a:endParaRPr lang="en-US" b="0" dirty="0">
              <a:solidFill>
                <a:srgbClr val="FF0000"/>
              </a:solidFill>
              <a:latin typeface="Gill Sans"/>
              <a:cs typeface="Gill Sans"/>
            </a:endParaRPr>
          </a:p>
        </p:txBody>
      </p:sp>
    </p:spTree>
    <p:extLst>
      <p:ext uri="{BB962C8B-B14F-4D97-AF65-F5344CB8AC3E}">
        <p14:creationId xmlns:p14="http://schemas.microsoft.com/office/powerpoint/2010/main" val="31431978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553200" y="2438400"/>
            <a:ext cx="22860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OLAP</a:t>
            </a:r>
          </a:p>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Databases</a:t>
            </a:r>
            <a:endParaRPr kumimoji="0" lang="en-US" sz="2800" b="0" i="0" u="none" strike="noStrike" cap="none" normalizeH="0" baseline="0" dirty="0" smtClean="0">
              <a:ln>
                <a:noFill/>
              </a:ln>
              <a:solidFill>
                <a:schemeClr val="bg2"/>
              </a:solidFill>
              <a:effectLst/>
              <a:latin typeface="Gill Sans"/>
              <a:cs typeface="Gill Sans"/>
            </a:endParaRPr>
          </a:p>
        </p:txBody>
      </p:sp>
      <p:cxnSp>
        <p:nvCxnSpPr>
          <p:cNvPr id="7" name="Straight Arrow Connector 6"/>
          <p:cNvCxnSpPr/>
          <p:nvPr/>
        </p:nvCxnSpPr>
        <p:spPr bwMode="auto">
          <a:xfrm>
            <a:off x="2667000" y="4038600"/>
            <a:ext cx="11430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bwMode="auto">
          <a:xfrm>
            <a:off x="3962400" y="3657600"/>
            <a:ext cx="28956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0" name="Rectangle 9"/>
          <p:cNvSpPr/>
          <p:nvPr/>
        </p:nvSpPr>
        <p:spPr bwMode="auto">
          <a:xfrm>
            <a:off x="39624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SQL tools</a:t>
            </a:r>
            <a:endParaRPr kumimoji="0" lang="en-US" sz="2400" b="0" i="0" u="none" strike="noStrike" cap="none" normalizeH="0" baseline="0" dirty="0" smtClean="0">
              <a:ln>
                <a:noFill/>
              </a:ln>
              <a:solidFill>
                <a:schemeClr val="bg2"/>
              </a:solidFill>
              <a:effectLst/>
              <a:latin typeface="Gill Sans"/>
              <a:cs typeface="Gill Sans"/>
            </a:endParaRPr>
          </a:p>
        </p:txBody>
      </p:sp>
      <p:sp>
        <p:nvSpPr>
          <p:cNvPr id="12" name="Rectangle 11"/>
          <p:cNvSpPr/>
          <p:nvPr/>
        </p:nvSpPr>
        <p:spPr bwMode="auto">
          <a:xfrm>
            <a:off x="52578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other tools</a:t>
            </a:r>
            <a:endParaRPr kumimoji="0" lang="en-US" sz="2400" b="0" i="0" u="none" strike="noStrike" cap="none" normalizeH="0" baseline="0" dirty="0" smtClean="0">
              <a:ln>
                <a:noFill/>
              </a:ln>
              <a:solidFill>
                <a:schemeClr val="bg2"/>
              </a:solidFill>
              <a:effectLst/>
              <a:latin typeface="Gill Sans"/>
              <a:cs typeface="Gill Sans"/>
            </a:endParaRPr>
          </a:p>
        </p:txBody>
      </p:sp>
      <p:cxnSp>
        <p:nvCxnSpPr>
          <p:cNvPr id="6" name="Elbow Connector 5"/>
          <p:cNvCxnSpPr/>
          <p:nvPr/>
        </p:nvCxnSpPr>
        <p:spPr bwMode="auto">
          <a:xfrm rot="5400000">
            <a:off x="3784600" y="2692400"/>
            <a:ext cx="12700" cy="3924300"/>
          </a:xfrm>
          <a:prstGeom prst="bentConnector3">
            <a:avLst>
              <a:gd name="adj1" fmla="val 8713976"/>
            </a:avLst>
          </a:prstGeom>
          <a:ln>
            <a:headEnd type="none" w="med" len="med"/>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28640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TPC-H Data Warehouse</a:t>
            </a:r>
            <a:endParaRPr lang="en-US" dirty="0"/>
          </a:p>
        </p:txBody>
      </p:sp>
      <p:pic>
        <p:nvPicPr>
          <p:cNvPr id="3" name="Picture 2" descr="tpc-h-schem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6172200" cy="5829300"/>
          </a:xfrm>
          <a:prstGeom prst="rect">
            <a:avLst/>
          </a:prstGeom>
        </p:spPr>
      </p:pic>
    </p:spTree>
    <p:extLst>
      <p:ext uri="{BB962C8B-B14F-4D97-AF65-F5344CB8AC3E}">
        <p14:creationId xmlns:p14="http://schemas.microsoft.com/office/powerpoint/2010/main" val="18698559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inder-blo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008" y="0"/>
            <a:ext cx="14244608" cy="6858000"/>
          </a:xfrm>
          <a:prstGeom prst="rect">
            <a:avLst/>
          </a:prstGeom>
        </p:spPr>
      </p:pic>
      <p:sp>
        <p:nvSpPr>
          <p:cNvPr id="4" name="Title 3"/>
          <p:cNvSpPr>
            <a:spLocks noGrp="1"/>
          </p:cNvSpPr>
          <p:nvPr>
            <p:ph type="title"/>
          </p:nvPr>
        </p:nvSpPr>
        <p:spPr/>
        <p:txBody>
          <a:bodyPr/>
          <a:lstStyle/>
          <a:p>
            <a:r>
              <a:rPr lang="en-US" sz="3200" dirty="0" smtClean="0">
                <a:solidFill>
                  <a:schemeClr val="tx1"/>
                </a:solidFill>
                <a:latin typeface="Gill Sans"/>
              </a:rPr>
              <a:t>MapReduce algorithms </a:t>
            </a:r>
            <a:br>
              <a:rPr lang="en-US" sz="3200" dirty="0" smtClean="0">
                <a:solidFill>
                  <a:schemeClr val="tx1"/>
                </a:solidFill>
                <a:latin typeface="Gill Sans"/>
              </a:rPr>
            </a:br>
            <a:r>
              <a:rPr lang="en-US" sz="3200" dirty="0" smtClean="0">
                <a:solidFill>
                  <a:schemeClr val="tx1"/>
                </a:solidFill>
                <a:latin typeface="Gill Sans"/>
              </a:rPr>
              <a:t>for processing relational data</a:t>
            </a:r>
            <a:endParaRPr lang="en-US" sz="3200" dirty="0">
              <a:solidFill>
                <a:schemeClr val="tx1"/>
              </a:solidFill>
              <a:latin typeface="Gill Sans"/>
            </a:endParaRPr>
          </a:p>
        </p:txBody>
      </p:sp>
      <p:sp>
        <p:nvSpPr>
          <p:cNvPr id="5" name="TextBox 4"/>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stikatphotography</a:t>
            </a:r>
            <a:r>
              <a:rPr lang="en-US" sz="1000" b="0" dirty="0">
                <a:solidFill>
                  <a:srgbClr val="FFFFFF"/>
                </a:solidFill>
              </a:rPr>
              <a:t>/1590190676/</a:t>
            </a:r>
          </a:p>
        </p:txBody>
      </p:sp>
    </p:spTree>
    <p:extLst>
      <p:ext uri="{BB962C8B-B14F-4D97-AF65-F5344CB8AC3E}">
        <p14:creationId xmlns:p14="http://schemas.microsoft.com/office/powerpoint/2010/main" val="17490458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Algebra</a:t>
            </a:r>
            <a:endParaRPr lang="en-US" dirty="0"/>
          </a:p>
        </p:txBody>
      </p:sp>
      <p:sp>
        <p:nvSpPr>
          <p:cNvPr id="3" name="Content Placeholder 2"/>
          <p:cNvSpPr>
            <a:spLocks noGrp="1"/>
          </p:cNvSpPr>
          <p:nvPr>
            <p:ph idx="1"/>
          </p:nvPr>
        </p:nvSpPr>
        <p:spPr/>
        <p:txBody>
          <a:bodyPr/>
          <a:lstStyle/>
          <a:p>
            <a:r>
              <a:rPr lang="en-US" dirty="0" smtClean="0"/>
              <a:t>Primitives</a:t>
            </a:r>
          </a:p>
          <a:p>
            <a:pPr lvl="1"/>
            <a:r>
              <a:rPr lang="en-US" dirty="0" smtClean="0"/>
              <a:t>Projection (</a:t>
            </a:r>
            <a:r>
              <a:rPr lang="en-US" dirty="0" smtClean="0">
                <a:sym typeface="Symbol"/>
              </a:rPr>
              <a:t>)</a:t>
            </a:r>
            <a:endParaRPr lang="en-US" dirty="0" smtClean="0"/>
          </a:p>
          <a:p>
            <a:pPr lvl="1"/>
            <a:r>
              <a:rPr lang="en-US" dirty="0" smtClean="0"/>
              <a:t>Selection (</a:t>
            </a:r>
            <a:r>
              <a:rPr lang="en-US" dirty="0" smtClean="0">
                <a:sym typeface="Symbol"/>
              </a:rPr>
              <a:t></a:t>
            </a:r>
            <a:r>
              <a:rPr lang="en-US" dirty="0" smtClean="0"/>
              <a:t>)</a:t>
            </a:r>
          </a:p>
          <a:p>
            <a:pPr lvl="1"/>
            <a:r>
              <a:rPr lang="en-US" dirty="0" smtClean="0"/>
              <a:t>Cartesian product (</a:t>
            </a:r>
            <a:r>
              <a:rPr lang="en-US" dirty="0" smtClean="0">
                <a:sym typeface="Symbol"/>
              </a:rPr>
              <a:t>)</a:t>
            </a:r>
          </a:p>
          <a:p>
            <a:pPr lvl="1"/>
            <a:r>
              <a:rPr lang="en-US" dirty="0" smtClean="0"/>
              <a:t>Set union (</a:t>
            </a:r>
            <a:r>
              <a:rPr lang="en-US" dirty="0" smtClean="0">
                <a:sym typeface="Symbol"/>
              </a:rPr>
              <a:t>)</a:t>
            </a:r>
          </a:p>
          <a:p>
            <a:pPr lvl="1"/>
            <a:r>
              <a:rPr lang="en-US" dirty="0" smtClean="0"/>
              <a:t>Set difference (</a:t>
            </a:r>
            <a:r>
              <a:rPr lang="en-US" dirty="0" smtClean="0">
                <a:sym typeface="Symbol"/>
              </a:rPr>
              <a:t></a:t>
            </a:r>
            <a:r>
              <a:rPr lang="en-US" dirty="0" smtClean="0"/>
              <a:t>)</a:t>
            </a:r>
          </a:p>
          <a:p>
            <a:pPr lvl="1"/>
            <a:r>
              <a:rPr lang="en-US" dirty="0" smtClean="0"/>
              <a:t>Rename (</a:t>
            </a:r>
            <a:r>
              <a:rPr lang="en-US" dirty="0" smtClean="0">
                <a:sym typeface="Symbol"/>
              </a:rPr>
              <a:t>)</a:t>
            </a:r>
            <a:endParaRPr lang="en-US" dirty="0" smtClean="0"/>
          </a:p>
          <a:p>
            <a:r>
              <a:rPr lang="en-US" dirty="0" smtClean="0"/>
              <a:t>Other operations</a:t>
            </a:r>
          </a:p>
          <a:p>
            <a:pPr lvl="1"/>
            <a:r>
              <a:rPr lang="en-US" dirty="0" smtClean="0"/>
              <a:t>Join (⋈)</a:t>
            </a:r>
          </a:p>
          <a:p>
            <a:pPr lvl="1"/>
            <a:r>
              <a:rPr lang="en-US" dirty="0" smtClean="0"/>
              <a:t>Group by… aggregation</a:t>
            </a:r>
          </a:p>
          <a:p>
            <a:pPr lvl="1"/>
            <a:r>
              <a:rPr lang="en-US" dirty="0" smtClean="0"/>
              <a:t>…</a:t>
            </a:r>
            <a:endParaRPr lang="en-US" dirty="0"/>
          </a:p>
        </p:txBody>
      </p:sp>
    </p:spTree>
    <p:extLst>
      <p:ext uri="{BB962C8B-B14F-4D97-AF65-F5344CB8AC3E}">
        <p14:creationId xmlns:p14="http://schemas.microsoft.com/office/powerpoint/2010/main" val="34893919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2694"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88238317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In mapper: process each tuple, only emit tuples that meet criteria</a:t>
            </a:r>
          </a:p>
          <a:p>
            <a:pPr lvl="1"/>
            <a:r>
              <a:rPr lang="en-US" dirty="0" smtClean="0"/>
              <a:t>Can be pipelined with projection</a:t>
            </a:r>
          </a:p>
          <a:p>
            <a:pPr lvl="1"/>
            <a:r>
              <a:rPr lang="en-US" dirty="0"/>
              <a:t>No reducers necessary (unless to do something else</a:t>
            </a:r>
            <a:r>
              <a:rPr lang="en-US" dirty="0" smtClean="0"/>
              <a:t>)</a:t>
            </a:r>
          </a:p>
          <a:p>
            <a:r>
              <a:rPr lang="en-US" dirty="0" smtClean="0"/>
              <a:t>Performance mostly </a:t>
            </a:r>
            <a:r>
              <a:rPr lang="en-US" dirty="0"/>
              <a:t>limited by HDFS </a:t>
            </a:r>
            <a:r>
              <a:rPr lang="en-US" dirty="0" smtClean="0"/>
              <a:t>throughput</a:t>
            </a:r>
            <a:endParaRPr lang="en-US" dirty="0"/>
          </a:p>
          <a:p>
            <a:pPr lvl="1"/>
            <a:r>
              <a:rPr lang="en-US" dirty="0"/>
              <a:t>Speed of encoding/decoding tuples becomes important</a:t>
            </a:r>
          </a:p>
          <a:p>
            <a:pPr lvl="1"/>
            <a:r>
              <a:rPr lang="en-US" dirty="0"/>
              <a:t>Take advantage of compression when available</a:t>
            </a:r>
          </a:p>
          <a:p>
            <a:pPr lvl="1"/>
            <a:r>
              <a:rPr lang="en-US" dirty="0" err="1"/>
              <a:t>Semistructured</a:t>
            </a:r>
            <a:r>
              <a:rPr lang="en-US" dirty="0"/>
              <a:t> data? No problem!</a:t>
            </a:r>
          </a:p>
        </p:txBody>
      </p:sp>
    </p:spTree>
    <p:extLst>
      <p:ext uri="{BB962C8B-B14F-4D97-AF65-F5344CB8AC3E}">
        <p14:creationId xmlns:p14="http://schemas.microsoft.com/office/powerpoint/2010/main" val="34437648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a:t>
            </a:r>
            <a:endParaRPr lang="en-US" dirty="0"/>
          </a:p>
        </p:txBody>
      </p:sp>
      <p:sp>
        <p:nvSpPr>
          <p:cNvPr id="5" name="Rectangle 4"/>
          <p:cNvSpPr/>
          <p:nvPr/>
        </p:nvSpPr>
        <p:spPr>
          <a:xfrm>
            <a:off x="16002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143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362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8194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3528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0" name="Group 39"/>
          <p:cNvGrpSpPr/>
          <p:nvPr/>
        </p:nvGrpSpPr>
        <p:grpSpPr>
          <a:xfrm>
            <a:off x="4343400" y="33528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1670" name="Equation" r:id="rId3" imgW="139680" imgH="139680" progId="Equation.3">
                    <p:embed/>
                  </p:oleObj>
                </mc:Choice>
                <mc:Fallback>
                  <p:oleObj name="Equation"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6002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143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362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8194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3528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6002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143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362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8194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3528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42672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6002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143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362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8194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3528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6002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143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362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8194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3528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6096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55" name="Rectangle 54"/>
          <p:cNvSpPr/>
          <p:nvPr/>
        </p:nvSpPr>
        <p:spPr>
          <a:xfrm>
            <a:off x="6553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70104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TextBox 58"/>
          <p:cNvSpPr txBox="1"/>
          <p:nvPr/>
        </p:nvSpPr>
        <p:spPr>
          <a:xfrm>
            <a:off x="6096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60" name="Rectangle 59"/>
          <p:cNvSpPr/>
          <p:nvPr/>
        </p:nvSpPr>
        <p:spPr>
          <a:xfrm>
            <a:off x="6553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70104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TextBox 63"/>
          <p:cNvSpPr txBox="1"/>
          <p:nvPr/>
        </p:nvSpPr>
        <p:spPr>
          <a:xfrm>
            <a:off x="6096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65" name="Rectangle 64"/>
          <p:cNvSpPr/>
          <p:nvPr/>
        </p:nvSpPr>
        <p:spPr>
          <a:xfrm>
            <a:off x="6553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70104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096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70" name="Rectangle 69"/>
          <p:cNvSpPr/>
          <p:nvPr/>
        </p:nvSpPr>
        <p:spPr>
          <a:xfrm>
            <a:off x="6553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70104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TextBox 73"/>
          <p:cNvSpPr txBox="1"/>
          <p:nvPr/>
        </p:nvSpPr>
        <p:spPr>
          <a:xfrm>
            <a:off x="6096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75" name="Rectangle 74"/>
          <p:cNvSpPr/>
          <p:nvPr/>
        </p:nvSpPr>
        <p:spPr>
          <a:xfrm>
            <a:off x="6553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70104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228810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 MapReduce</a:t>
            </a:r>
            <a:endParaRPr lang="en-US" dirty="0"/>
          </a:p>
        </p:txBody>
      </p:sp>
      <p:sp>
        <p:nvSpPr>
          <p:cNvPr id="3" name="Content Placeholder 2"/>
          <p:cNvSpPr>
            <a:spLocks noGrp="1"/>
          </p:cNvSpPr>
          <p:nvPr>
            <p:ph idx="1"/>
          </p:nvPr>
        </p:nvSpPr>
        <p:spPr/>
        <p:txBody>
          <a:bodyPr/>
          <a:lstStyle/>
          <a:p>
            <a:r>
              <a:rPr lang="en-US" dirty="0"/>
              <a:t>Easy!</a:t>
            </a:r>
          </a:p>
          <a:p>
            <a:pPr lvl="1"/>
            <a:r>
              <a:rPr lang="en-US" dirty="0"/>
              <a:t>In mapper: process each tuple, </a:t>
            </a:r>
            <a:r>
              <a:rPr lang="en-US" dirty="0" smtClean="0"/>
              <a:t>re-emit with only projected attributes</a:t>
            </a:r>
          </a:p>
          <a:p>
            <a:pPr lvl="1"/>
            <a:r>
              <a:rPr lang="en-US" dirty="0" smtClean="0"/>
              <a:t>Can be pipelined with selection</a:t>
            </a:r>
            <a:endParaRPr lang="en-US" dirty="0"/>
          </a:p>
          <a:p>
            <a:pPr lvl="1"/>
            <a:r>
              <a:rPr lang="en-US" dirty="0"/>
              <a:t>No reducers necessary (unless to do something else)</a:t>
            </a:r>
          </a:p>
          <a:p>
            <a:r>
              <a:rPr lang="en-US" dirty="0" smtClean="0"/>
              <a:t>Implementation detail: bookkeeping required</a:t>
            </a:r>
          </a:p>
          <a:p>
            <a:pPr lvl="1"/>
            <a:r>
              <a:rPr lang="en-US" dirty="0" smtClean="0"/>
              <a:t>Need to keep track of attribute mappings after projection</a:t>
            </a:r>
            <a:br>
              <a:rPr lang="en-US" dirty="0" smtClean="0"/>
            </a:br>
            <a:r>
              <a:rPr lang="en-US" dirty="0" smtClean="0"/>
              <a:t>e.g., name was r[4], becomes r[1] after projection</a:t>
            </a:r>
          </a:p>
          <a:p>
            <a:r>
              <a:rPr lang="en-US" dirty="0"/>
              <a:t>Performance mostly limited by HDFS </a:t>
            </a:r>
            <a:r>
              <a:rPr lang="en-US" dirty="0" smtClean="0"/>
              <a:t>throughput</a:t>
            </a:r>
            <a:endParaRPr lang="en-US" dirty="0" smtClean="0"/>
          </a:p>
          <a:p>
            <a:pPr lvl="1"/>
            <a:r>
              <a:rPr lang="en-US" dirty="0" smtClean="0"/>
              <a:t>Speed of encoding/decoding tuples becomes important</a:t>
            </a:r>
          </a:p>
          <a:p>
            <a:pPr lvl="1"/>
            <a:r>
              <a:rPr lang="en-US" dirty="0" smtClean="0"/>
              <a:t>Take advantage of compression when available</a:t>
            </a:r>
          </a:p>
          <a:p>
            <a:pPr lvl="1"/>
            <a:r>
              <a:rPr lang="en-US" dirty="0" err="1" smtClean="0"/>
              <a:t>Semistructured</a:t>
            </a:r>
            <a:r>
              <a:rPr lang="en-US" dirty="0" smtClean="0"/>
              <a:t> data? No problem!</a:t>
            </a:r>
          </a:p>
          <a:p>
            <a:pPr lvl="1"/>
            <a:endParaRPr lang="en-US" dirty="0"/>
          </a:p>
        </p:txBody>
      </p:sp>
    </p:spTree>
    <p:extLst>
      <p:ext uri="{BB962C8B-B14F-4D97-AF65-F5344CB8AC3E}">
        <p14:creationId xmlns:p14="http://schemas.microsoft.com/office/powerpoint/2010/main" val="16402285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1807970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Aggregation</a:t>
            </a:r>
            <a:endParaRPr lang="en-US" dirty="0"/>
          </a:p>
        </p:txBody>
      </p:sp>
      <p:sp>
        <p:nvSpPr>
          <p:cNvPr id="3" name="Content Placeholder 2"/>
          <p:cNvSpPr>
            <a:spLocks noGrp="1"/>
          </p:cNvSpPr>
          <p:nvPr>
            <p:ph idx="1"/>
          </p:nvPr>
        </p:nvSpPr>
        <p:spPr/>
        <p:txBody>
          <a:bodyPr/>
          <a:lstStyle/>
          <a:p>
            <a:r>
              <a:rPr lang="en-US" dirty="0" smtClean="0"/>
              <a:t>Aggregation functions:</a:t>
            </a:r>
          </a:p>
          <a:p>
            <a:pPr lvl="1"/>
            <a:r>
              <a:rPr lang="en-US" dirty="0" smtClean="0"/>
              <a:t>AVG</a:t>
            </a:r>
          </a:p>
          <a:p>
            <a:pPr lvl="1"/>
            <a:r>
              <a:rPr lang="en-US" dirty="0" smtClean="0"/>
              <a:t>MAX</a:t>
            </a:r>
          </a:p>
          <a:p>
            <a:pPr lvl="1"/>
            <a:r>
              <a:rPr lang="en-US" dirty="0" smtClean="0"/>
              <a:t>MIN</a:t>
            </a:r>
          </a:p>
          <a:p>
            <a:pPr lvl="1"/>
            <a:r>
              <a:rPr lang="en-US" dirty="0" smtClean="0"/>
              <a:t>SUM</a:t>
            </a:r>
          </a:p>
          <a:p>
            <a:pPr lvl="1"/>
            <a:r>
              <a:rPr lang="en-US" dirty="0" smtClean="0"/>
              <a:t>COUNT</a:t>
            </a:r>
          </a:p>
          <a:p>
            <a:pPr lvl="1"/>
            <a:r>
              <a:rPr lang="en-US" dirty="0" smtClean="0"/>
              <a:t>…</a:t>
            </a:r>
          </a:p>
          <a:p>
            <a:r>
              <a:rPr lang="en-US" dirty="0" smtClean="0"/>
              <a:t>MapReduce implementation:</a:t>
            </a:r>
          </a:p>
          <a:p>
            <a:pPr lvl="1"/>
            <a:r>
              <a:rPr lang="en-US" dirty="0" smtClean="0"/>
              <a:t>Map over dataset, emit tuples, keyed by group by attribute</a:t>
            </a:r>
          </a:p>
          <a:p>
            <a:pPr lvl="1"/>
            <a:r>
              <a:rPr lang="en-US" dirty="0" smtClean="0"/>
              <a:t>Framework automatically groups values by group by attribute</a:t>
            </a:r>
          </a:p>
          <a:p>
            <a:pPr lvl="1"/>
            <a:r>
              <a:rPr lang="en-US" dirty="0" smtClean="0"/>
              <a:t>Compute aggregation function in reducer</a:t>
            </a:r>
          </a:p>
          <a:p>
            <a:pPr lvl="1"/>
            <a:r>
              <a:rPr lang="en-US" dirty="0" smtClean="0"/>
              <a:t>Optimize with </a:t>
            </a:r>
            <a:r>
              <a:rPr lang="en-US" dirty="0" smtClean="0"/>
              <a:t>combiners, in-mapper combining</a:t>
            </a:r>
            <a:endParaRPr lang="en-US" dirty="0"/>
          </a:p>
        </p:txBody>
      </p:sp>
      <p:sp>
        <p:nvSpPr>
          <p:cNvPr id="4" name="TextBox 3"/>
          <p:cNvSpPr txBox="1"/>
          <p:nvPr/>
        </p:nvSpPr>
        <p:spPr>
          <a:xfrm rot="21258096">
            <a:off x="2047212" y="5795298"/>
            <a:ext cx="6248050" cy="523220"/>
          </a:xfrm>
          <a:prstGeom prst="rect">
            <a:avLst/>
          </a:prstGeom>
          <a:noFill/>
        </p:spPr>
        <p:txBody>
          <a:bodyPr wrap="none" rtlCol="0">
            <a:spAutoFit/>
          </a:bodyPr>
          <a:lstStyle/>
          <a:p>
            <a:r>
              <a:rPr lang="en-US" sz="2800" dirty="0" smtClean="0">
                <a:solidFill>
                  <a:srgbClr val="FF0000"/>
                </a:solidFill>
                <a:latin typeface="Gill Sans"/>
                <a:cs typeface="Gill Sans"/>
              </a:rPr>
              <a:t>You already know how to do this!</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7055697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20989502">
            <a:off x="97780" y="348799"/>
            <a:ext cx="3132814" cy="523220"/>
          </a:xfrm>
          <a:prstGeom prst="rect">
            <a:avLst/>
          </a:prstGeom>
          <a:noFill/>
        </p:spPr>
        <p:txBody>
          <a:bodyPr wrap="none" rtlCol="0">
            <a:spAutoFit/>
          </a:bodyPr>
          <a:lstStyle/>
          <a:p>
            <a:r>
              <a:rPr lang="en-US" sz="2800" dirty="0" smtClean="0">
                <a:solidFill>
                  <a:srgbClr val="FF0000"/>
                </a:solidFill>
                <a:latin typeface="Gill Sans"/>
                <a:cs typeface="Gill Sans"/>
              </a:rPr>
              <a:t>Remember this?</a:t>
            </a:r>
            <a:endParaRPr lang="en-US" sz="2800" dirty="0">
              <a:solidFill>
                <a:srgbClr val="FF0000"/>
              </a:solidFill>
              <a:latin typeface="Gill Sans"/>
              <a:cs typeface="Gill Sans"/>
            </a:endParaRPr>
          </a:p>
        </p:txBody>
      </p:sp>
      <p:pic>
        <p:nvPicPr>
          <p:cNvPr id="2" name="Picture 1" descr="week02b-extrac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71600"/>
            <a:ext cx="4572000" cy="3429000"/>
          </a:xfrm>
          <a:prstGeom prst="rect">
            <a:avLst/>
          </a:prstGeom>
          <a:ln>
            <a:solidFill>
              <a:schemeClr val="bg1"/>
            </a:solidFill>
          </a:ln>
        </p:spPr>
      </p:pic>
      <p:sp>
        <p:nvSpPr>
          <p:cNvPr id="6" name="TextBox 5"/>
          <p:cNvSpPr txBox="1"/>
          <p:nvPr/>
        </p:nvSpPr>
        <p:spPr>
          <a:xfrm rot="20989502">
            <a:off x="1241907" y="687779"/>
            <a:ext cx="915235" cy="338554"/>
          </a:xfrm>
          <a:prstGeom prst="rect">
            <a:avLst/>
          </a:prstGeom>
          <a:noFill/>
        </p:spPr>
        <p:txBody>
          <a:bodyPr wrap="none" rtlCol="0">
            <a:spAutoFit/>
          </a:bodyPr>
          <a:lstStyle/>
          <a:p>
            <a:r>
              <a:rPr lang="en-US" b="0" dirty="0" smtClean="0">
                <a:solidFill>
                  <a:srgbClr val="FF0000"/>
                </a:solidFill>
                <a:latin typeface="Gill Sans"/>
                <a:cs typeface="Gill Sans"/>
              </a:rPr>
              <a:t>(week 2)</a:t>
            </a:r>
            <a:endParaRPr lang="en-US" b="0" dirty="0">
              <a:solidFill>
                <a:srgbClr val="FF0000"/>
              </a:solidFill>
              <a:latin typeface="Gill Sans"/>
              <a:cs typeface="Gill Sans"/>
            </a:endParaRPr>
          </a:p>
        </p:txBody>
      </p:sp>
    </p:spTree>
    <p:extLst>
      <p:ext uri="{BB962C8B-B14F-4D97-AF65-F5344CB8AC3E}">
        <p14:creationId xmlns:p14="http://schemas.microsoft.com/office/powerpoint/2010/main" val="32997562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rot="20989502">
            <a:off x="97780" y="348799"/>
            <a:ext cx="3132814" cy="523220"/>
          </a:xfrm>
          <a:prstGeom prst="rect">
            <a:avLst/>
          </a:prstGeom>
          <a:noFill/>
        </p:spPr>
        <p:txBody>
          <a:bodyPr wrap="none" rtlCol="0">
            <a:spAutoFit/>
          </a:bodyPr>
          <a:lstStyle/>
          <a:p>
            <a:r>
              <a:rPr lang="en-US" sz="2800" dirty="0" smtClean="0">
                <a:solidFill>
                  <a:srgbClr val="FF0000"/>
                </a:solidFill>
                <a:latin typeface="Gill Sans"/>
                <a:cs typeface="Gill Sans"/>
              </a:rPr>
              <a:t>Remember this?</a:t>
            </a:r>
            <a:endParaRPr lang="en-US" sz="2800" dirty="0">
              <a:solidFill>
                <a:srgbClr val="FF0000"/>
              </a:solidFill>
              <a:latin typeface="Gill Sans"/>
              <a:cs typeface="Gill Sans"/>
            </a:endParaRPr>
          </a:p>
        </p:txBody>
      </p:sp>
      <p:sp>
        <p:nvSpPr>
          <p:cNvPr id="5" name="TextBox 4"/>
          <p:cNvSpPr txBox="1"/>
          <p:nvPr/>
        </p:nvSpPr>
        <p:spPr>
          <a:xfrm>
            <a:off x="2667000" y="762000"/>
            <a:ext cx="6141112" cy="369332"/>
          </a:xfrm>
          <a:prstGeom prst="rect">
            <a:avLst/>
          </a:prstGeom>
          <a:noFill/>
        </p:spPr>
        <p:txBody>
          <a:bodyPr wrap="none" rtlCol="0">
            <a:spAutoFit/>
          </a:bodyPr>
          <a:lstStyle/>
          <a:p>
            <a:r>
              <a:rPr lang="en-US" sz="1800" b="0" dirty="0" smtClean="0">
                <a:solidFill>
                  <a:schemeClr val="bg1"/>
                </a:solidFill>
                <a:latin typeface="Andale Mono"/>
                <a:cs typeface="Andale Mono"/>
              </a:rPr>
              <a:t>SELECT key, AVG(value) FROM r GROUP BY key;</a:t>
            </a:r>
            <a:endParaRPr lang="en-US" sz="1800" b="0" dirty="0">
              <a:solidFill>
                <a:schemeClr val="bg1"/>
              </a:solidFill>
              <a:latin typeface="Andale Mono"/>
              <a:cs typeface="Andale Mono"/>
            </a:endParaRPr>
          </a:p>
        </p:txBody>
      </p:sp>
      <p:pic>
        <p:nvPicPr>
          <p:cNvPr id="2" name="Picture 1" descr="week02b-extract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371600"/>
            <a:ext cx="4572000" cy="3429000"/>
          </a:xfrm>
          <a:prstGeom prst="rect">
            <a:avLst/>
          </a:prstGeom>
          <a:ln>
            <a:solidFill>
              <a:schemeClr val="bg1"/>
            </a:solidFill>
          </a:ln>
        </p:spPr>
      </p:pic>
      <p:sp>
        <p:nvSpPr>
          <p:cNvPr id="6" name="TextBox 5"/>
          <p:cNvSpPr txBox="1"/>
          <p:nvPr/>
        </p:nvSpPr>
        <p:spPr>
          <a:xfrm rot="20989502">
            <a:off x="1241907" y="687779"/>
            <a:ext cx="915235" cy="338554"/>
          </a:xfrm>
          <a:prstGeom prst="rect">
            <a:avLst/>
          </a:prstGeom>
          <a:noFill/>
        </p:spPr>
        <p:txBody>
          <a:bodyPr wrap="none" rtlCol="0">
            <a:spAutoFit/>
          </a:bodyPr>
          <a:lstStyle/>
          <a:p>
            <a:r>
              <a:rPr lang="en-US" b="0" dirty="0" smtClean="0">
                <a:solidFill>
                  <a:srgbClr val="FF0000"/>
                </a:solidFill>
                <a:latin typeface="Gill Sans"/>
                <a:cs typeface="Gill Sans"/>
              </a:rPr>
              <a:t>(week 2)</a:t>
            </a:r>
            <a:endParaRPr lang="en-US" b="0" dirty="0">
              <a:solidFill>
                <a:srgbClr val="FF0000"/>
              </a:solidFill>
              <a:latin typeface="Gill Sans"/>
              <a:cs typeface="Gill Sans"/>
            </a:endParaRPr>
          </a:p>
        </p:txBody>
      </p:sp>
      <p:pic>
        <p:nvPicPr>
          <p:cNvPr id="3" name="Picture 2" descr="week02b-extract2.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828800"/>
            <a:ext cx="4572000" cy="3429000"/>
          </a:xfrm>
          <a:prstGeom prst="rect">
            <a:avLst/>
          </a:prstGeom>
          <a:ln>
            <a:solidFill>
              <a:schemeClr val="bg1"/>
            </a:solidFill>
          </a:ln>
        </p:spPr>
      </p:pic>
      <p:pic>
        <p:nvPicPr>
          <p:cNvPr id="7" name="Picture 6" descr="week02b-extract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09800" y="2286000"/>
            <a:ext cx="4572000" cy="3429000"/>
          </a:xfrm>
          <a:prstGeom prst="rect">
            <a:avLst/>
          </a:prstGeom>
          <a:ln>
            <a:solidFill>
              <a:schemeClr val="bg1"/>
            </a:solidFill>
          </a:ln>
        </p:spPr>
      </p:pic>
      <p:pic>
        <p:nvPicPr>
          <p:cNvPr id="8" name="Picture 7" descr="week02b-extract4.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4200" y="2743200"/>
            <a:ext cx="4572000" cy="3429000"/>
          </a:xfrm>
          <a:prstGeom prst="rect">
            <a:avLst/>
          </a:prstGeom>
          <a:ln>
            <a:solidFill>
              <a:schemeClr val="bg1"/>
            </a:solidFill>
          </a:ln>
        </p:spPr>
      </p:pic>
      <p:pic>
        <p:nvPicPr>
          <p:cNvPr id="9" name="Picture 8" descr="week02b-extract5.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8600" y="3200400"/>
            <a:ext cx="4572000" cy="3429000"/>
          </a:xfrm>
          <a:prstGeom prst="rect">
            <a:avLst/>
          </a:prstGeom>
          <a:ln>
            <a:solidFill>
              <a:schemeClr val="bg1"/>
            </a:solidFill>
          </a:ln>
        </p:spPr>
      </p:pic>
    </p:spTree>
    <p:extLst>
      <p:ext uri="{BB962C8B-B14F-4D97-AF65-F5344CB8AC3E}">
        <p14:creationId xmlns:p14="http://schemas.microsoft.com/office/powerpoint/2010/main" val="337220036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Documents and Settings\Jimmy Lin\Local Settings\Temporary Internet Files\Content.IE5\8DW3C1QH\MPj04228650000[1].jpg"/>
          <p:cNvPicPr>
            <a:picLocks noChangeAspect="1" noChangeArrowheads="1"/>
          </p:cNvPicPr>
          <p:nvPr/>
        </p:nvPicPr>
        <p:blipFill>
          <a:blip r:embed="rId2" cstate="print"/>
          <a:srcRect/>
          <a:stretch>
            <a:fillRect/>
          </a:stretch>
        </p:blipFill>
        <p:spPr bwMode="auto">
          <a:xfrm>
            <a:off x="-228600" y="-13600"/>
            <a:ext cx="10210800" cy="6885200"/>
          </a:xfrm>
          <a:prstGeom prst="rect">
            <a:avLst/>
          </a:prstGeom>
          <a:noFill/>
          <a:ln w="9525">
            <a:noFill/>
            <a:miter lim="800000"/>
            <a:headEnd/>
            <a:tailEnd/>
          </a:ln>
        </p:spPr>
      </p:pic>
      <p:sp>
        <p:nvSpPr>
          <p:cNvPr id="6" name="TextBox 5"/>
          <p:cNvSpPr txBox="1">
            <a:spLocks noChangeArrowheads="1"/>
          </p:cNvSpPr>
          <p:nvPr/>
        </p:nvSpPr>
        <p:spPr bwMode="auto">
          <a:xfrm>
            <a:off x="0" y="1828800"/>
            <a:ext cx="9144000" cy="708025"/>
          </a:xfrm>
          <a:prstGeom prst="rect">
            <a:avLst/>
          </a:prstGeom>
          <a:noFill/>
          <a:ln w="9525">
            <a:noFill/>
            <a:miter lim="800000"/>
            <a:headEnd/>
            <a:tailEnd/>
          </a:ln>
        </p:spPr>
        <p:txBody>
          <a:bodyPr>
            <a:spAutoFit/>
          </a:bodyPr>
          <a:lstStyle/>
          <a:p>
            <a:pPr algn="ctr"/>
            <a:r>
              <a:rPr lang="en-US" sz="4000" dirty="0">
                <a:solidFill>
                  <a:srgbClr val="FF0000"/>
                </a:solidFill>
                <a:latin typeface="Gill Sans"/>
                <a:cs typeface="Gill Sans"/>
              </a:rPr>
              <a:t>Relational</a:t>
            </a:r>
            <a:r>
              <a:rPr lang="en-US" sz="4000" dirty="0">
                <a:solidFill>
                  <a:schemeClr val="bg2"/>
                </a:solidFill>
                <a:latin typeface="Gill Sans"/>
                <a:cs typeface="Gill Sans"/>
              </a:rPr>
              <a:t> </a:t>
            </a:r>
            <a:r>
              <a:rPr lang="en-US" sz="4000" dirty="0" smtClean="0">
                <a:solidFill>
                  <a:schemeClr val="bg2"/>
                </a:solidFill>
                <a:latin typeface="Gill Sans"/>
                <a:cs typeface="Gill Sans"/>
              </a:rPr>
              <a:t>Joins</a:t>
            </a:r>
            <a:endParaRPr lang="en-US" sz="4000" dirty="0">
              <a:solidFill>
                <a:schemeClr val="bg2"/>
              </a:solidFill>
              <a:latin typeface="Gill Sans"/>
              <a:cs typeface="Gill Sans"/>
            </a:endParaRPr>
          </a:p>
        </p:txBody>
      </p:sp>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Microsoft Office Clip Art</a:t>
            </a:r>
          </a:p>
        </p:txBody>
      </p:sp>
    </p:spTree>
    <p:extLst>
      <p:ext uri="{BB962C8B-B14F-4D97-AF65-F5344CB8AC3E}">
        <p14:creationId xmlns:p14="http://schemas.microsoft.com/office/powerpoint/2010/main" val="10347068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Joins</a:t>
            </a:r>
            <a:endParaRPr lang="en-US" dirty="0"/>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1140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2286000" cy="381000"/>
            <a:chOff x="1219200" y="1143000"/>
            <a:chExt cx="22860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28" name="Rectangle 22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2286000" cy="381000"/>
            <a:chOff x="1219200" y="1143000"/>
            <a:chExt cx="22860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80" name="Rectangle 27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81" name="Group 280"/>
          <p:cNvGrpSpPr/>
          <p:nvPr/>
        </p:nvGrpSpPr>
        <p:grpSpPr>
          <a:xfrm>
            <a:off x="4419600" y="6019800"/>
            <a:ext cx="2286000" cy="381000"/>
            <a:chOff x="3124200" y="1143000"/>
            <a:chExt cx="22860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84" name="Rectangle 283"/>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spTree>
    <p:extLst>
      <p:ext uri="{BB962C8B-B14F-4D97-AF65-F5344CB8AC3E}">
        <p14:creationId xmlns:p14="http://schemas.microsoft.com/office/powerpoint/2010/main" val="3979362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Relationships</a:t>
            </a:r>
            <a:endParaRPr lang="en-US" dirty="0"/>
          </a:p>
        </p:txBody>
      </p:sp>
      <p:sp>
        <p:nvSpPr>
          <p:cNvPr id="4" name="Rectangle 7"/>
          <p:cNvSpPr>
            <a:spLocks noChangeArrowheads="1"/>
          </p:cNvSpPr>
          <p:nvPr/>
        </p:nvSpPr>
        <p:spPr bwMode="auto">
          <a:xfrm>
            <a:off x="6103938" y="4419600"/>
            <a:ext cx="1499961" cy="397545"/>
          </a:xfrm>
          <a:prstGeom prst="rect">
            <a:avLst/>
          </a:prstGeom>
          <a:noFill/>
          <a:ln w="9525">
            <a:noFill/>
            <a:miter lim="800000"/>
            <a:headEnd/>
            <a:tailEnd/>
          </a:ln>
        </p:spPr>
        <p:txBody>
          <a:bodyPr wrap="none" lIns="90488" tIns="44450" rIns="90488" bIns="44450">
            <a:spAutoFit/>
          </a:bodyPr>
          <a:lstStyle/>
          <a:p>
            <a:r>
              <a:rPr lang="en-US" sz="2000" b="0">
                <a:solidFill>
                  <a:schemeClr val="bg1"/>
                </a:solidFill>
                <a:latin typeface="Gill Sans"/>
                <a:cs typeface="Gill Sans"/>
              </a:rPr>
              <a:t>One-to-One</a:t>
            </a:r>
          </a:p>
        </p:txBody>
      </p:sp>
      <p:sp>
        <p:nvSpPr>
          <p:cNvPr id="5" name="Rectangle 22"/>
          <p:cNvSpPr>
            <a:spLocks noChangeArrowheads="1"/>
          </p:cNvSpPr>
          <p:nvPr/>
        </p:nvSpPr>
        <p:spPr bwMode="auto">
          <a:xfrm>
            <a:off x="3810000" y="4419600"/>
            <a:ext cx="1582866" cy="397545"/>
          </a:xfrm>
          <a:prstGeom prst="rect">
            <a:avLst/>
          </a:prstGeom>
          <a:noFill/>
          <a:ln w="9525">
            <a:noFill/>
            <a:miter lim="800000"/>
            <a:headEnd/>
            <a:tailEnd/>
          </a:ln>
        </p:spPr>
        <p:txBody>
          <a:bodyPr wrap="none" lIns="90488" tIns="44450" rIns="90488" bIns="44450">
            <a:spAutoFit/>
          </a:bodyPr>
          <a:lstStyle/>
          <a:p>
            <a:r>
              <a:rPr lang="en-US" sz="2000" b="0">
                <a:solidFill>
                  <a:schemeClr val="bg1"/>
                </a:solidFill>
                <a:latin typeface="Gill Sans"/>
                <a:cs typeface="Gill Sans"/>
              </a:rPr>
              <a:t>One-to-Many</a:t>
            </a:r>
          </a:p>
        </p:txBody>
      </p:sp>
      <p:sp>
        <p:nvSpPr>
          <p:cNvPr id="6" name="Rectangle 42"/>
          <p:cNvSpPr>
            <a:spLocks noChangeArrowheads="1"/>
          </p:cNvSpPr>
          <p:nvPr/>
        </p:nvSpPr>
        <p:spPr bwMode="auto">
          <a:xfrm>
            <a:off x="1524000" y="4432300"/>
            <a:ext cx="1905000" cy="397545"/>
          </a:xfrm>
          <a:prstGeom prst="rect">
            <a:avLst/>
          </a:prstGeom>
          <a:noFill/>
          <a:ln w="9525">
            <a:noFill/>
            <a:miter lim="800000"/>
            <a:headEnd/>
            <a:tailEnd/>
          </a:ln>
        </p:spPr>
        <p:txBody>
          <a:bodyPr lIns="90488" tIns="44450" rIns="90488" bIns="44450">
            <a:spAutoFit/>
          </a:bodyPr>
          <a:lstStyle/>
          <a:p>
            <a:pPr algn="ctr"/>
            <a:r>
              <a:rPr lang="en-US" sz="2000" b="0">
                <a:solidFill>
                  <a:schemeClr val="bg1"/>
                </a:solidFill>
                <a:latin typeface="Gill Sans"/>
                <a:cs typeface="Gill Sans"/>
              </a:rPr>
              <a:t>Many-to-Many</a:t>
            </a:r>
          </a:p>
        </p:txBody>
      </p:sp>
      <p:sp>
        <p:nvSpPr>
          <p:cNvPr id="7" name="Oval 9"/>
          <p:cNvSpPr>
            <a:spLocks noChangeArrowheads="1"/>
          </p:cNvSpPr>
          <p:nvPr/>
        </p:nvSpPr>
        <p:spPr bwMode="auto">
          <a:xfrm>
            <a:off x="1981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8" name="Oval 10"/>
          <p:cNvSpPr>
            <a:spLocks noChangeArrowheads="1"/>
          </p:cNvSpPr>
          <p:nvPr/>
        </p:nvSpPr>
        <p:spPr bwMode="auto">
          <a:xfrm>
            <a:off x="2743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9" name="Oval 11"/>
          <p:cNvSpPr>
            <a:spLocks noChangeArrowheads="1"/>
          </p:cNvSpPr>
          <p:nvPr/>
        </p:nvSpPr>
        <p:spPr bwMode="auto">
          <a:xfrm>
            <a:off x="1981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0" name="Oval 12"/>
          <p:cNvSpPr>
            <a:spLocks noChangeArrowheads="1"/>
          </p:cNvSpPr>
          <p:nvPr/>
        </p:nvSpPr>
        <p:spPr bwMode="auto">
          <a:xfrm>
            <a:off x="2743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1" name="Oval 13"/>
          <p:cNvSpPr>
            <a:spLocks noChangeArrowheads="1"/>
          </p:cNvSpPr>
          <p:nvPr/>
        </p:nvSpPr>
        <p:spPr bwMode="auto">
          <a:xfrm>
            <a:off x="1981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2" name="Oval 14"/>
          <p:cNvSpPr>
            <a:spLocks noChangeArrowheads="1"/>
          </p:cNvSpPr>
          <p:nvPr/>
        </p:nvSpPr>
        <p:spPr bwMode="auto">
          <a:xfrm>
            <a:off x="2743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3" name="Oval 15"/>
          <p:cNvSpPr>
            <a:spLocks noChangeArrowheads="1"/>
          </p:cNvSpPr>
          <p:nvPr/>
        </p:nvSpPr>
        <p:spPr bwMode="auto">
          <a:xfrm>
            <a:off x="1981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4" name="Oval 16"/>
          <p:cNvSpPr>
            <a:spLocks noChangeArrowheads="1"/>
          </p:cNvSpPr>
          <p:nvPr/>
        </p:nvSpPr>
        <p:spPr bwMode="auto">
          <a:xfrm>
            <a:off x="2743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5" name="Oval 17"/>
          <p:cNvSpPr>
            <a:spLocks noChangeArrowheads="1"/>
          </p:cNvSpPr>
          <p:nvPr/>
        </p:nvSpPr>
        <p:spPr bwMode="auto">
          <a:xfrm>
            <a:off x="1981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6" name="Oval 18"/>
          <p:cNvSpPr>
            <a:spLocks noChangeArrowheads="1"/>
          </p:cNvSpPr>
          <p:nvPr/>
        </p:nvSpPr>
        <p:spPr bwMode="auto">
          <a:xfrm>
            <a:off x="2743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7" name="Oval 19"/>
          <p:cNvSpPr>
            <a:spLocks noChangeArrowheads="1"/>
          </p:cNvSpPr>
          <p:nvPr/>
        </p:nvSpPr>
        <p:spPr bwMode="auto">
          <a:xfrm>
            <a:off x="1981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8" name="Oval 20"/>
          <p:cNvSpPr>
            <a:spLocks noChangeArrowheads="1"/>
          </p:cNvSpPr>
          <p:nvPr/>
        </p:nvSpPr>
        <p:spPr bwMode="auto">
          <a:xfrm>
            <a:off x="2743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9" name="Oval 21"/>
          <p:cNvSpPr>
            <a:spLocks noChangeArrowheads="1"/>
          </p:cNvSpPr>
          <p:nvPr/>
        </p:nvSpPr>
        <p:spPr bwMode="auto">
          <a:xfrm>
            <a:off x="4191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0" name="Oval 22"/>
          <p:cNvSpPr>
            <a:spLocks noChangeArrowheads="1"/>
          </p:cNvSpPr>
          <p:nvPr/>
        </p:nvSpPr>
        <p:spPr bwMode="auto">
          <a:xfrm>
            <a:off x="4953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1" name="Oval 24"/>
          <p:cNvSpPr>
            <a:spLocks noChangeArrowheads="1"/>
          </p:cNvSpPr>
          <p:nvPr/>
        </p:nvSpPr>
        <p:spPr bwMode="auto">
          <a:xfrm>
            <a:off x="49530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2" name="Oval 25"/>
          <p:cNvSpPr>
            <a:spLocks noChangeArrowheads="1"/>
          </p:cNvSpPr>
          <p:nvPr/>
        </p:nvSpPr>
        <p:spPr bwMode="auto">
          <a:xfrm>
            <a:off x="4191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3" name="Oval 26"/>
          <p:cNvSpPr>
            <a:spLocks noChangeArrowheads="1"/>
          </p:cNvSpPr>
          <p:nvPr/>
        </p:nvSpPr>
        <p:spPr bwMode="auto">
          <a:xfrm>
            <a:off x="4953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4" name="Oval 28"/>
          <p:cNvSpPr>
            <a:spLocks noChangeArrowheads="1"/>
          </p:cNvSpPr>
          <p:nvPr/>
        </p:nvSpPr>
        <p:spPr bwMode="auto">
          <a:xfrm>
            <a:off x="49530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5" name="Oval 29"/>
          <p:cNvSpPr>
            <a:spLocks noChangeArrowheads="1"/>
          </p:cNvSpPr>
          <p:nvPr/>
        </p:nvSpPr>
        <p:spPr bwMode="auto">
          <a:xfrm>
            <a:off x="4191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6" name="Oval 30"/>
          <p:cNvSpPr>
            <a:spLocks noChangeArrowheads="1"/>
          </p:cNvSpPr>
          <p:nvPr/>
        </p:nvSpPr>
        <p:spPr bwMode="auto">
          <a:xfrm>
            <a:off x="4953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7" name="Oval 32"/>
          <p:cNvSpPr>
            <a:spLocks noChangeArrowheads="1"/>
          </p:cNvSpPr>
          <p:nvPr/>
        </p:nvSpPr>
        <p:spPr bwMode="auto">
          <a:xfrm>
            <a:off x="49530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8" name="Oval 33"/>
          <p:cNvSpPr>
            <a:spLocks noChangeArrowheads="1"/>
          </p:cNvSpPr>
          <p:nvPr/>
        </p:nvSpPr>
        <p:spPr bwMode="auto">
          <a:xfrm>
            <a:off x="6408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9" name="Oval 34"/>
          <p:cNvSpPr>
            <a:spLocks noChangeArrowheads="1"/>
          </p:cNvSpPr>
          <p:nvPr/>
        </p:nvSpPr>
        <p:spPr bwMode="auto">
          <a:xfrm>
            <a:off x="7170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0" name="Oval 35"/>
          <p:cNvSpPr>
            <a:spLocks noChangeArrowheads="1"/>
          </p:cNvSpPr>
          <p:nvPr/>
        </p:nvSpPr>
        <p:spPr bwMode="auto">
          <a:xfrm>
            <a:off x="6408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1" name="Oval 36"/>
          <p:cNvSpPr>
            <a:spLocks noChangeArrowheads="1"/>
          </p:cNvSpPr>
          <p:nvPr/>
        </p:nvSpPr>
        <p:spPr bwMode="auto">
          <a:xfrm>
            <a:off x="7170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2" name="Oval 37"/>
          <p:cNvSpPr>
            <a:spLocks noChangeArrowheads="1"/>
          </p:cNvSpPr>
          <p:nvPr/>
        </p:nvSpPr>
        <p:spPr bwMode="auto">
          <a:xfrm>
            <a:off x="6408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3" name="Oval 38"/>
          <p:cNvSpPr>
            <a:spLocks noChangeArrowheads="1"/>
          </p:cNvSpPr>
          <p:nvPr/>
        </p:nvSpPr>
        <p:spPr bwMode="auto">
          <a:xfrm>
            <a:off x="7170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4" name="Oval 39"/>
          <p:cNvSpPr>
            <a:spLocks noChangeArrowheads="1"/>
          </p:cNvSpPr>
          <p:nvPr/>
        </p:nvSpPr>
        <p:spPr bwMode="auto">
          <a:xfrm>
            <a:off x="6408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5" name="Oval 40"/>
          <p:cNvSpPr>
            <a:spLocks noChangeArrowheads="1"/>
          </p:cNvSpPr>
          <p:nvPr/>
        </p:nvSpPr>
        <p:spPr bwMode="auto">
          <a:xfrm>
            <a:off x="7170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6" name="Oval 41"/>
          <p:cNvSpPr>
            <a:spLocks noChangeArrowheads="1"/>
          </p:cNvSpPr>
          <p:nvPr/>
        </p:nvSpPr>
        <p:spPr bwMode="auto">
          <a:xfrm>
            <a:off x="6408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7" name="Oval 42"/>
          <p:cNvSpPr>
            <a:spLocks noChangeArrowheads="1"/>
          </p:cNvSpPr>
          <p:nvPr/>
        </p:nvSpPr>
        <p:spPr bwMode="auto">
          <a:xfrm>
            <a:off x="7170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8" name="Oval 43"/>
          <p:cNvSpPr>
            <a:spLocks noChangeArrowheads="1"/>
          </p:cNvSpPr>
          <p:nvPr/>
        </p:nvSpPr>
        <p:spPr bwMode="auto">
          <a:xfrm>
            <a:off x="6408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9" name="Oval 44"/>
          <p:cNvSpPr>
            <a:spLocks noChangeArrowheads="1"/>
          </p:cNvSpPr>
          <p:nvPr/>
        </p:nvSpPr>
        <p:spPr bwMode="auto">
          <a:xfrm>
            <a:off x="7170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cxnSp>
        <p:nvCxnSpPr>
          <p:cNvPr id="40" name="Straight Connector 49"/>
          <p:cNvCxnSpPr>
            <a:cxnSpLocks noChangeShapeType="1"/>
            <a:stCxn id="7" idx="5"/>
            <a:endCxn id="12" idx="1"/>
          </p:cNvCxnSpPr>
          <p:nvPr/>
        </p:nvCxnSpPr>
        <p:spPr bwMode="auto">
          <a:xfrm rot="16200000" flipH="1">
            <a:off x="2111375" y="2263775"/>
            <a:ext cx="654050" cy="654050"/>
          </a:xfrm>
          <a:prstGeom prst="line">
            <a:avLst/>
          </a:prstGeom>
          <a:noFill/>
          <a:ln w="25400" algn="ctr">
            <a:solidFill>
              <a:schemeClr val="bg1"/>
            </a:solidFill>
            <a:round/>
            <a:headEnd/>
            <a:tailEnd/>
          </a:ln>
        </p:spPr>
      </p:cxnSp>
      <p:cxnSp>
        <p:nvCxnSpPr>
          <p:cNvPr id="41" name="Straight Connector 51"/>
          <p:cNvCxnSpPr>
            <a:cxnSpLocks noChangeShapeType="1"/>
            <a:stCxn id="7" idx="5"/>
            <a:endCxn id="10" idx="2"/>
          </p:cNvCxnSpPr>
          <p:nvPr/>
        </p:nvCxnSpPr>
        <p:spPr bwMode="auto">
          <a:xfrm rot="16200000" flipH="1">
            <a:off x="2263775" y="2111375"/>
            <a:ext cx="327025" cy="631825"/>
          </a:xfrm>
          <a:prstGeom prst="line">
            <a:avLst/>
          </a:prstGeom>
          <a:noFill/>
          <a:ln w="25400" algn="ctr">
            <a:solidFill>
              <a:schemeClr val="bg1"/>
            </a:solidFill>
            <a:round/>
            <a:headEnd/>
            <a:tailEnd/>
          </a:ln>
        </p:spPr>
      </p:cxnSp>
      <p:cxnSp>
        <p:nvCxnSpPr>
          <p:cNvPr id="42" name="Straight Connector 54"/>
          <p:cNvCxnSpPr>
            <a:cxnSpLocks noChangeShapeType="1"/>
            <a:stCxn id="7" idx="5"/>
            <a:endCxn id="14" idx="1"/>
          </p:cNvCxnSpPr>
          <p:nvPr/>
        </p:nvCxnSpPr>
        <p:spPr bwMode="auto">
          <a:xfrm rot="16200000" flipH="1">
            <a:off x="1920875" y="2454275"/>
            <a:ext cx="1035050" cy="654050"/>
          </a:xfrm>
          <a:prstGeom prst="line">
            <a:avLst/>
          </a:prstGeom>
          <a:noFill/>
          <a:ln w="25400" algn="ctr">
            <a:solidFill>
              <a:schemeClr val="bg1"/>
            </a:solidFill>
            <a:round/>
            <a:headEnd/>
            <a:tailEnd/>
          </a:ln>
        </p:spPr>
      </p:cxnSp>
      <p:cxnSp>
        <p:nvCxnSpPr>
          <p:cNvPr id="43" name="Straight Connector 57"/>
          <p:cNvCxnSpPr>
            <a:cxnSpLocks noChangeShapeType="1"/>
            <a:stCxn id="13" idx="6"/>
            <a:endCxn id="12" idx="2"/>
          </p:cNvCxnSpPr>
          <p:nvPr/>
        </p:nvCxnSpPr>
        <p:spPr bwMode="auto">
          <a:xfrm flipV="1">
            <a:off x="2133600" y="2971800"/>
            <a:ext cx="609600" cy="381000"/>
          </a:xfrm>
          <a:prstGeom prst="line">
            <a:avLst/>
          </a:prstGeom>
          <a:noFill/>
          <a:ln w="25400" algn="ctr">
            <a:solidFill>
              <a:schemeClr val="bg1"/>
            </a:solidFill>
            <a:round/>
            <a:headEnd/>
            <a:tailEnd/>
          </a:ln>
        </p:spPr>
      </p:cxnSp>
      <p:cxnSp>
        <p:nvCxnSpPr>
          <p:cNvPr id="44" name="Straight Connector 60"/>
          <p:cNvCxnSpPr>
            <a:cxnSpLocks noChangeShapeType="1"/>
            <a:stCxn id="17" idx="7"/>
            <a:endCxn id="12" idx="3"/>
          </p:cNvCxnSpPr>
          <p:nvPr/>
        </p:nvCxnSpPr>
        <p:spPr bwMode="auto">
          <a:xfrm rot="5400000" flipH="1" flipV="1">
            <a:off x="1920875" y="3216275"/>
            <a:ext cx="1035050" cy="654050"/>
          </a:xfrm>
          <a:prstGeom prst="line">
            <a:avLst/>
          </a:prstGeom>
          <a:noFill/>
          <a:ln w="25400" algn="ctr">
            <a:solidFill>
              <a:schemeClr val="bg1"/>
            </a:solidFill>
            <a:round/>
            <a:headEnd/>
            <a:tailEnd/>
          </a:ln>
        </p:spPr>
      </p:cxnSp>
      <p:cxnSp>
        <p:nvCxnSpPr>
          <p:cNvPr id="45" name="Straight Connector 64"/>
          <p:cNvCxnSpPr>
            <a:cxnSpLocks noChangeShapeType="1"/>
            <a:stCxn id="8" idx="3"/>
            <a:endCxn id="11" idx="6"/>
          </p:cNvCxnSpPr>
          <p:nvPr/>
        </p:nvCxnSpPr>
        <p:spPr bwMode="auto">
          <a:xfrm rot="5400000">
            <a:off x="2095500" y="2301875"/>
            <a:ext cx="708025" cy="631825"/>
          </a:xfrm>
          <a:prstGeom prst="line">
            <a:avLst/>
          </a:prstGeom>
          <a:noFill/>
          <a:ln w="25400" algn="ctr">
            <a:solidFill>
              <a:schemeClr val="bg1"/>
            </a:solidFill>
            <a:round/>
            <a:headEnd/>
            <a:tailEnd/>
          </a:ln>
        </p:spPr>
      </p:cxnSp>
      <p:cxnSp>
        <p:nvCxnSpPr>
          <p:cNvPr id="46" name="Straight Connector 67"/>
          <p:cNvCxnSpPr>
            <a:cxnSpLocks noChangeShapeType="1"/>
            <a:stCxn id="16" idx="1"/>
            <a:endCxn id="11" idx="6"/>
          </p:cNvCxnSpPr>
          <p:nvPr/>
        </p:nvCxnSpPr>
        <p:spPr bwMode="auto">
          <a:xfrm rot="16200000" flipV="1">
            <a:off x="2095500" y="3009900"/>
            <a:ext cx="708025" cy="631825"/>
          </a:xfrm>
          <a:prstGeom prst="line">
            <a:avLst/>
          </a:prstGeom>
          <a:noFill/>
          <a:ln w="25400" algn="ctr">
            <a:solidFill>
              <a:schemeClr val="bg1"/>
            </a:solidFill>
            <a:round/>
            <a:headEnd/>
            <a:tailEnd/>
          </a:ln>
        </p:spPr>
      </p:cxnSp>
      <p:cxnSp>
        <p:nvCxnSpPr>
          <p:cNvPr id="47" name="Straight Connector 70"/>
          <p:cNvCxnSpPr>
            <a:cxnSpLocks noChangeShapeType="1"/>
            <a:stCxn id="18" idx="1"/>
            <a:endCxn id="15" idx="6"/>
          </p:cNvCxnSpPr>
          <p:nvPr/>
        </p:nvCxnSpPr>
        <p:spPr bwMode="auto">
          <a:xfrm rot="16200000" flipV="1">
            <a:off x="2286000" y="3581400"/>
            <a:ext cx="327025" cy="631825"/>
          </a:xfrm>
          <a:prstGeom prst="line">
            <a:avLst/>
          </a:prstGeom>
          <a:noFill/>
          <a:ln w="25400" algn="ctr">
            <a:solidFill>
              <a:schemeClr val="bg1"/>
            </a:solidFill>
            <a:round/>
            <a:headEnd/>
            <a:tailEnd/>
          </a:ln>
        </p:spPr>
      </p:cxnSp>
      <p:cxnSp>
        <p:nvCxnSpPr>
          <p:cNvPr id="48" name="Straight Connector 74"/>
          <p:cNvCxnSpPr>
            <a:cxnSpLocks noChangeShapeType="1"/>
            <a:stCxn id="18" idx="1"/>
            <a:endCxn id="13" idx="6"/>
          </p:cNvCxnSpPr>
          <p:nvPr/>
        </p:nvCxnSpPr>
        <p:spPr bwMode="auto">
          <a:xfrm rot="16200000" flipV="1">
            <a:off x="2095500" y="3390900"/>
            <a:ext cx="708025" cy="631825"/>
          </a:xfrm>
          <a:prstGeom prst="line">
            <a:avLst/>
          </a:prstGeom>
          <a:noFill/>
          <a:ln w="25400" algn="ctr">
            <a:solidFill>
              <a:schemeClr val="bg1"/>
            </a:solidFill>
            <a:round/>
            <a:headEnd/>
            <a:tailEnd/>
          </a:ln>
        </p:spPr>
      </p:cxnSp>
      <p:cxnSp>
        <p:nvCxnSpPr>
          <p:cNvPr id="49" name="Straight Connector 77"/>
          <p:cNvCxnSpPr>
            <a:cxnSpLocks noChangeShapeType="1"/>
            <a:stCxn id="20" idx="2"/>
            <a:endCxn id="19" idx="6"/>
          </p:cNvCxnSpPr>
          <p:nvPr/>
        </p:nvCxnSpPr>
        <p:spPr bwMode="auto">
          <a:xfrm rot="10800000">
            <a:off x="4343400" y="2209800"/>
            <a:ext cx="609600" cy="1588"/>
          </a:xfrm>
          <a:prstGeom prst="line">
            <a:avLst/>
          </a:prstGeom>
          <a:noFill/>
          <a:ln w="25400" algn="ctr">
            <a:solidFill>
              <a:schemeClr val="bg1"/>
            </a:solidFill>
            <a:round/>
            <a:headEnd/>
            <a:tailEnd/>
          </a:ln>
        </p:spPr>
      </p:cxnSp>
      <p:cxnSp>
        <p:nvCxnSpPr>
          <p:cNvPr id="50" name="Straight Connector 80"/>
          <p:cNvCxnSpPr>
            <a:cxnSpLocks noChangeShapeType="1"/>
            <a:stCxn id="21" idx="1"/>
            <a:endCxn id="19" idx="6"/>
          </p:cNvCxnSpPr>
          <p:nvPr/>
        </p:nvCxnSpPr>
        <p:spPr bwMode="auto">
          <a:xfrm rot="16200000" flipV="1">
            <a:off x="4495800" y="2057400"/>
            <a:ext cx="327025" cy="631825"/>
          </a:xfrm>
          <a:prstGeom prst="line">
            <a:avLst/>
          </a:prstGeom>
          <a:noFill/>
          <a:ln w="25400" algn="ctr">
            <a:solidFill>
              <a:schemeClr val="bg1"/>
            </a:solidFill>
            <a:round/>
            <a:headEnd/>
            <a:tailEnd/>
          </a:ln>
        </p:spPr>
      </p:cxnSp>
      <p:cxnSp>
        <p:nvCxnSpPr>
          <p:cNvPr id="51" name="Straight Connector 89"/>
          <p:cNvCxnSpPr>
            <a:cxnSpLocks noChangeShapeType="1"/>
            <a:stCxn id="23" idx="2"/>
            <a:endCxn id="22" idx="6"/>
          </p:cNvCxnSpPr>
          <p:nvPr/>
        </p:nvCxnSpPr>
        <p:spPr bwMode="auto">
          <a:xfrm rot="10800000">
            <a:off x="4343400" y="2971800"/>
            <a:ext cx="609600" cy="1588"/>
          </a:xfrm>
          <a:prstGeom prst="line">
            <a:avLst/>
          </a:prstGeom>
          <a:noFill/>
          <a:ln w="25400" algn="ctr">
            <a:solidFill>
              <a:schemeClr val="bg1"/>
            </a:solidFill>
            <a:round/>
            <a:headEnd/>
            <a:tailEnd/>
          </a:ln>
        </p:spPr>
      </p:cxnSp>
      <p:cxnSp>
        <p:nvCxnSpPr>
          <p:cNvPr id="52" name="Straight Connector 94"/>
          <p:cNvCxnSpPr>
            <a:cxnSpLocks noChangeShapeType="1"/>
            <a:stCxn id="24" idx="1"/>
            <a:endCxn id="22" idx="5"/>
          </p:cNvCxnSpPr>
          <p:nvPr/>
        </p:nvCxnSpPr>
        <p:spPr bwMode="auto">
          <a:xfrm rot="16200000" flipV="1">
            <a:off x="4511675" y="2835275"/>
            <a:ext cx="273050" cy="654050"/>
          </a:xfrm>
          <a:prstGeom prst="line">
            <a:avLst/>
          </a:prstGeom>
          <a:noFill/>
          <a:ln w="25400" algn="ctr">
            <a:solidFill>
              <a:schemeClr val="bg1"/>
            </a:solidFill>
            <a:round/>
            <a:headEnd/>
            <a:tailEnd/>
          </a:ln>
        </p:spPr>
      </p:cxnSp>
      <p:cxnSp>
        <p:nvCxnSpPr>
          <p:cNvPr id="53" name="Straight Connector 97"/>
          <p:cNvCxnSpPr>
            <a:cxnSpLocks noChangeShapeType="1"/>
            <a:stCxn id="26" idx="1"/>
            <a:endCxn id="22" idx="5"/>
          </p:cNvCxnSpPr>
          <p:nvPr/>
        </p:nvCxnSpPr>
        <p:spPr bwMode="auto">
          <a:xfrm rot="16200000" flipV="1">
            <a:off x="4321175" y="3025775"/>
            <a:ext cx="654050" cy="654050"/>
          </a:xfrm>
          <a:prstGeom prst="line">
            <a:avLst/>
          </a:prstGeom>
          <a:noFill/>
          <a:ln w="25400" algn="ctr">
            <a:solidFill>
              <a:schemeClr val="bg1"/>
            </a:solidFill>
            <a:round/>
            <a:headEnd/>
            <a:tailEnd/>
          </a:ln>
        </p:spPr>
      </p:cxnSp>
      <p:cxnSp>
        <p:nvCxnSpPr>
          <p:cNvPr id="54" name="Straight Connector 104"/>
          <p:cNvCxnSpPr>
            <a:cxnSpLocks noChangeShapeType="1"/>
            <a:stCxn id="27" idx="1"/>
            <a:endCxn id="25" idx="5"/>
          </p:cNvCxnSpPr>
          <p:nvPr/>
        </p:nvCxnSpPr>
        <p:spPr bwMode="auto">
          <a:xfrm rot="16200000" flipV="1">
            <a:off x="4511675" y="3597275"/>
            <a:ext cx="273050" cy="654050"/>
          </a:xfrm>
          <a:prstGeom prst="line">
            <a:avLst/>
          </a:prstGeom>
          <a:noFill/>
          <a:ln w="25400" algn="ctr">
            <a:solidFill>
              <a:schemeClr val="bg1"/>
            </a:solidFill>
            <a:round/>
            <a:headEnd/>
            <a:tailEnd/>
          </a:ln>
        </p:spPr>
      </p:cxnSp>
      <p:cxnSp>
        <p:nvCxnSpPr>
          <p:cNvPr id="55" name="Straight Connector 108"/>
          <p:cNvCxnSpPr>
            <a:cxnSpLocks noChangeShapeType="1"/>
            <a:stCxn id="8" idx="3"/>
            <a:endCxn id="9" idx="7"/>
          </p:cNvCxnSpPr>
          <p:nvPr/>
        </p:nvCxnSpPr>
        <p:spPr bwMode="auto">
          <a:xfrm rot="5400000">
            <a:off x="2301875" y="2073275"/>
            <a:ext cx="273050" cy="654050"/>
          </a:xfrm>
          <a:prstGeom prst="line">
            <a:avLst/>
          </a:prstGeom>
          <a:noFill/>
          <a:ln w="25400" algn="ctr">
            <a:solidFill>
              <a:schemeClr val="bg1"/>
            </a:solidFill>
            <a:round/>
            <a:headEnd/>
            <a:tailEnd/>
          </a:ln>
        </p:spPr>
      </p:cxnSp>
      <p:cxnSp>
        <p:nvCxnSpPr>
          <p:cNvPr id="56" name="Straight Connector 113"/>
          <p:cNvCxnSpPr>
            <a:cxnSpLocks noChangeShapeType="1"/>
            <a:stCxn id="31" idx="1"/>
            <a:endCxn id="28" idx="6"/>
          </p:cNvCxnSpPr>
          <p:nvPr/>
        </p:nvCxnSpPr>
        <p:spPr bwMode="auto">
          <a:xfrm rot="16200000" flipV="1">
            <a:off x="6713538" y="2057400"/>
            <a:ext cx="327025" cy="631825"/>
          </a:xfrm>
          <a:prstGeom prst="line">
            <a:avLst/>
          </a:prstGeom>
          <a:noFill/>
          <a:ln w="25400" algn="ctr">
            <a:solidFill>
              <a:schemeClr val="bg1"/>
            </a:solidFill>
            <a:round/>
            <a:headEnd/>
            <a:tailEnd/>
          </a:ln>
        </p:spPr>
      </p:cxnSp>
      <p:cxnSp>
        <p:nvCxnSpPr>
          <p:cNvPr id="57" name="Straight Connector 116"/>
          <p:cNvCxnSpPr>
            <a:cxnSpLocks noChangeShapeType="1"/>
            <a:stCxn id="29" idx="3"/>
            <a:endCxn id="30" idx="7"/>
          </p:cNvCxnSpPr>
          <p:nvPr/>
        </p:nvCxnSpPr>
        <p:spPr bwMode="auto">
          <a:xfrm rot="5400000">
            <a:off x="6729413" y="2073275"/>
            <a:ext cx="273050" cy="654050"/>
          </a:xfrm>
          <a:prstGeom prst="line">
            <a:avLst/>
          </a:prstGeom>
          <a:noFill/>
          <a:ln w="25400" algn="ctr">
            <a:solidFill>
              <a:schemeClr val="bg1"/>
            </a:solidFill>
            <a:round/>
            <a:headEnd/>
            <a:tailEnd/>
          </a:ln>
        </p:spPr>
      </p:cxnSp>
      <p:cxnSp>
        <p:nvCxnSpPr>
          <p:cNvPr id="58" name="Straight Connector 120"/>
          <p:cNvCxnSpPr>
            <a:cxnSpLocks noChangeShapeType="1"/>
            <a:stCxn id="39" idx="1"/>
            <a:endCxn id="36" idx="6"/>
          </p:cNvCxnSpPr>
          <p:nvPr/>
        </p:nvCxnSpPr>
        <p:spPr bwMode="auto">
          <a:xfrm rot="16200000" flipV="1">
            <a:off x="6713538" y="3581400"/>
            <a:ext cx="327025" cy="631825"/>
          </a:xfrm>
          <a:prstGeom prst="line">
            <a:avLst/>
          </a:prstGeom>
          <a:noFill/>
          <a:ln w="25400" algn="ctr">
            <a:solidFill>
              <a:schemeClr val="bg1"/>
            </a:solidFill>
            <a:round/>
            <a:headEnd/>
            <a:tailEnd/>
          </a:ln>
        </p:spPr>
      </p:cxnSp>
      <p:cxnSp>
        <p:nvCxnSpPr>
          <p:cNvPr id="59" name="Straight Connector 123"/>
          <p:cNvCxnSpPr>
            <a:cxnSpLocks noChangeShapeType="1"/>
            <a:stCxn id="35" idx="2"/>
            <a:endCxn id="34" idx="6"/>
          </p:cNvCxnSpPr>
          <p:nvPr/>
        </p:nvCxnSpPr>
        <p:spPr bwMode="auto">
          <a:xfrm rot="10800000">
            <a:off x="6561138" y="3352800"/>
            <a:ext cx="609600" cy="1588"/>
          </a:xfrm>
          <a:prstGeom prst="line">
            <a:avLst/>
          </a:prstGeom>
          <a:noFill/>
          <a:ln w="25400" algn="ctr">
            <a:solidFill>
              <a:schemeClr val="bg1"/>
            </a:solidFill>
            <a:round/>
            <a:headEnd/>
            <a:tailEnd/>
          </a:ln>
        </p:spPr>
      </p:cxnSp>
      <p:cxnSp>
        <p:nvCxnSpPr>
          <p:cNvPr id="60" name="Straight Connector 127"/>
          <p:cNvCxnSpPr>
            <a:cxnSpLocks noChangeShapeType="1"/>
            <a:stCxn id="37" idx="1"/>
            <a:endCxn id="32" idx="5"/>
          </p:cNvCxnSpPr>
          <p:nvPr/>
        </p:nvCxnSpPr>
        <p:spPr bwMode="auto">
          <a:xfrm rot="16200000" flipV="1">
            <a:off x="6538913" y="3025775"/>
            <a:ext cx="654050" cy="654050"/>
          </a:xfrm>
          <a:prstGeom prst="line">
            <a:avLst/>
          </a:prstGeom>
          <a:noFill/>
          <a:ln w="25400" algn="ctr">
            <a:solidFill>
              <a:schemeClr val="bg1"/>
            </a:solidFill>
            <a:round/>
            <a:headEnd/>
            <a:tailEnd/>
          </a:ln>
        </p:spPr>
      </p:cxnSp>
      <p:cxnSp>
        <p:nvCxnSpPr>
          <p:cNvPr id="61" name="Straight Connector 130"/>
          <p:cNvCxnSpPr>
            <a:cxnSpLocks noChangeShapeType="1"/>
            <a:stCxn id="33" idx="3"/>
            <a:endCxn id="38" idx="7"/>
          </p:cNvCxnSpPr>
          <p:nvPr/>
        </p:nvCxnSpPr>
        <p:spPr bwMode="auto">
          <a:xfrm rot="5400000">
            <a:off x="6348413" y="3216275"/>
            <a:ext cx="1035050" cy="65405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3549834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Algorithms in MapReduce</a:t>
            </a:r>
            <a:endParaRPr lang="en-US" dirty="0"/>
          </a:p>
        </p:txBody>
      </p:sp>
      <p:sp>
        <p:nvSpPr>
          <p:cNvPr id="3" name="Content Placeholder 2"/>
          <p:cNvSpPr>
            <a:spLocks noGrp="1"/>
          </p:cNvSpPr>
          <p:nvPr>
            <p:ph idx="1"/>
          </p:nvPr>
        </p:nvSpPr>
        <p:spPr/>
        <p:txBody>
          <a:bodyPr/>
          <a:lstStyle/>
          <a:p>
            <a:r>
              <a:rPr lang="en-US" dirty="0" smtClean="0"/>
              <a:t>Reduce-side join</a:t>
            </a:r>
          </a:p>
          <a:p>
            <a:pPr lvl="1"/>
            <a:r>
              <a:rPr lang="en-US" dirty="0" smtClean="0"/>
              <a:t>aka repartition join</a:t>
            </a:r>
          </a:p>
          <a:p>
            <a:pPr lvl="1"/>
            <a:r>
              <a:rPr lang="en-US" dirty="0" smtClean="0"/>
              <a:t>aka shuffle join</a:t>
            </a:r>
          </a:p>
          <a:p>
            <a:r>
              <a:rPr lang="en-US" dirty="0" smtClean="0"/>
              <a:t>Map-side join</a:t>
            </a:r>
          </a:p>
          <a:p>
            <a:pPr lvl="1"/>
            <a:r>
              <a:rPr lang="en-US" dirty="0" smtClean="0"/>
              <a:t>aka sort-merge join</a:t>
            </a:r>
          </a:p>
          <a:p>
            <a:r>
              <a:rPr lang="en-US" dirty="0" smtClean="0"/>
              <a:t>Hash join</a:t>
            </a:r>
          </a:p>
          <a:p>
            <a:pPr lvl="1"/>
            <a:r>
              <a:rPr lang="en-US" dirty="0" smtClean="0"/>
              <a:t>aka broadcast </a:t>
            </a:r>
            <a:r>
              <a:rPr lang="en-US" dirty="0" smtClean="0"/>
              <a:t>join</a:t>
            </a:r>
          </a:p>
          <a:p>
            <a:pPr lvl="1"/>
            <a:r>
              <a:rPr lang="en-US" dirty="0" smtClean="0"/>
              <a:t>aka replicated join</a:t>
            </a:r>
            <a:endParaRPr lang="en-US" dirty="0"/>
          </a:p>
        </p:txBody>
      </p:sp>
    </p:spTree>
    <p:extLst>
      <p:ext uri="{BB962C8B-B14F-4D97-AF65-F5344CB8AC3E}">
        <p14:creationId xmlns:p14="http://schemas.microsoft.com/office/powerpoint/2010/main" val="33043462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a:t>
            </a:r>
            <a:endParaRPr lang="en-US" dirty="0"/>
          </a:p>
        </p:txBody>
      </p:sp>
      <p:sp>
        <p:nvSpPr>
          <p:cNvPr id="3" name="Content Placeholder 2"/>
          <p:cNvSpPr>
            <a:spLocks noGrp="1"/>
          </p:cNvSpPr>
          <p:nvPr>
            <p:ph idx="1"/>
          </p:nvPr>
        </p:nvSpPr>
        <p:spPr/>
        <p:txBody>
          <a:bodyPr/>
          <a:lstStyle/>
          <a:p>
            <a:r>
              <a:rPr lang="en-US" dirty="0" smtClean="0"/>
              <a:t>Basic idea: group by join key</a:t>
            </a:r>
          </a:p>
          <a:p>
            <a:pPr lvl="1"/>
            <a:r>
              <a:rPr lang="en-US" dirty="0" smtClean="0"/>
              <a:t>Map over both datasets</a:t>
            </a:r>
          </a:p>
          <a:p>
            <a:pPr lvl="1"/>
            <a:r>
              <a:rPr lang="en-US" dirty="0" smtClean="0"/>
              <a:t>Emit </a:t>
            </a:r>
            <a:r>
              <a:rPr lang="en-US" dirty="0" err="1" smtClean="0"/>
              <a:t>tuple</a:t>
            </a:r>
            <a:r>
              <a:rPr lang="en-US" dirty="0" smtClean="0"/>
              <a:t> as value with join key as the intermediate key</a:t>
            </a:r>
          </a:p>
          <a:p>
            <a:pPr lvl="1"/>
            <a:r>
              <a:rPr lang="en-US" dirty="0" smtClean="0"/>
              <a:t>Execution framework brings together </a:t>
            </a:r>
            <a:r>
              <a:rPr lang="en-US" dirty="0" err="1" smtClean="0"/>
              <a:t>tuples</a:t>
            </a:r>
            <a:r>
              <a:rPr lang="en-US" dirty="0" smtClean="0"/>
              <a:t> sharing the same key</a:t>
            </a:r>
          </a:p>
          <a:p>
            <a:pPr lvl="1"/>
            <a:r>
              <a:rPr lang="en-US" dirty="0" smtClean="0"/>
              <a:t>Perform join in reducer</a:t>
            </a:r>
          </a:p>
          <a:p>
            <a:r>
              <a:rPr lang="en-US" dirty="0" smtClean="0"/>
              <a:t>Two variants</a:t>
            </a:r>
          </a:p>
          <a:p>
            <a:pPr lvl="1"/>
            <a:r>
              <a:rPr lang="en-US" dirty="0" smtClean="0"/>
              <a:t>1-to-1 joins</a:t>
            </a:r>
          </a:p>
          <a:p>
            <a:pPr lvl="1"/>
            <a:r>
              <a:rPr lang="en-US" dirty="0" smtClean="0"/>
              <a:t>1-to-many and many-to-many joins</a:t>
            </a:r>
          </a:p>
          <a:p>
            <a:pPr lvl="1"/>
            <a:endParaRPr lang="en-US" dirty="0"/>
          </a:p>
        </p:txBody>
      </p:sp>
      <p:sp>
        <p:nvSpPr>
          <p:cNvPr id="4" name="TextBox 3"/>
          <p:cNvSpPr txBox="1"/>
          <p:nvPr/>
        </p:nvSpPr>
        <p:spPr>
          <a:xfrm>
            <a:off x="38862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repartition join, shuffle join</a:t>
            </a:r>
          </a:p>
        </p:txBody>
      </p:sp>
    </p:spTree>
    <p:extLst>
      <p:ext uri="{BB962C8B-B14F-4D97-AF65-F5344CB8AC3E}">
        <p14:creationId xmlns:p14="http://schemas.microsoft.com/office/powerpoint/2010/main" val="29821631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1-to-1</a:t>
            </a:r>
            <a:endParaRPr lang="en-US" dirty="0"/>
          </a:p>
        </p:txBody>
      </p:sp>
      <p:grpSp>
        <p:nvGrpSpPr>
          <p:cNvPr id="5"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8"/>
          <p:cNvGrpSpPr/>
          <p:nvPr/>
        </p:nvGrpSpPr>
        <p:grpSpPr>
          <a:xfrm>
            <a:off x="1143000" y="2286000"/>
            <a:ext cx="2286000" cy="381000"/>
            <a:chOff x="1219200" y="1143000"/>
            <a:chExt cx="2286000" cy="381000"/>
          </a:xfrm>
        </p:grpSpPr>
        <p:sp>
          <p:nvSpPr>
            <p:cNvPr id="10" name="Rectangle 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1" name="TextBox 10"/>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2" name="Rectangle 11"/>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3" name="Group 12"/>
          <p:cNvGrpSpPr/>
          <p:nvPr/>
        </p:nvGrpSpPr>
        <p:grpSpPr>
          <a:xfrm>
            <a:off x="1143000" y="27432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7" name="Group 16"/>
          <p:cNvGrpSpPr/>
          <p:nvPr/>
        </p:nvGrpSpPr>
        <p:grpSpPr>
          <a:xfrm>
            <a:off x="1143000" y="32004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9" name="Rectangle 28"/>
          <p:cNvSpPr/>
          <p:nvPr/>
        </p:nvSpPr>
        <p:spPr>
          <a:xfrm>
            <a:off x="5105400" y="2286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7" name="Rectangle 36"/>
          <p:cNvSpPr/>
          <p:nvPr/>
        </p:nvSpPr>
        <p:spPr>
          <a:xfrm>
            <a:off x="5105400" y="3200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Rectangle 43"/>
          <p:cNvSpPr/>
          <p:nvPr/>
        </p:nvSpPr>
        <p:spPr>
          <a:xfrm>
            <a:off x="4419600" y="5562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5" name="TextBox 44"/>
          <p:cNvSpPr txBox="1"/>
          <p:nvPr/>
        </p:nvSpPr>
        <p:spPr>
          <a:xfrm>
            <a:off x="3962400" y="5562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46" name="Rectangle 45"/>
          <p:cNvSpPr/>
          <p:nvPr/>
        </p:nvSpPr>
        <p:spPr>
          <a:xfrm>
            <a:off x="1295400" y="5562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0" name="Rectangle 49"/>
          <p:cNvSpPr/>
          <p:nvPr/>
        </p:nvSpPr>
        <p:spPr>
          <a:xfrm>
            <a:off x="2438400" y="5562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TextBox 50"/>
          <p:cNvSpPr txBox="1"/>
          <p:nvPr/>
        </p:nvSpPr>
        <p:spPr>
          <a:xfrm>
            <a:off x="1981200" y="5562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sp>
        <p:nvSpPr>
          <p:cNvPr id="56" name="TextBox 55"/>
          <p:cNvSpPr txBox="1"/>
          <p:nvPr/>
        </p:nvSpPr>
        <p:spPr>
          <a:xfrm>
            <a:off x="2430644" y="5986046"/>
            <a:ext cx="4864771" cy="369332"/>
          </a:xfrm>
          <a:prstGeom prst="rect">
            <a:avLst/>
          </a:prstGeom>
          <a:noFill/>
        </p:spPr>
        <p:txBody>
          <a:bodyPr wrap="none" rtlCol="0">
            <a:spAutoFit/>
          </a:bodyPr>
          <a:lstStyle/>
          <a:p>
            <a:r>
              <a:rPr lang="en-US" sz="1800" b="0" dirty="0" smtClean="0">
                <a:solidFill>
                  <a:srgbClr val="FF0000"/>
                </a:solidFill>
                <a:latin typeface="Gill Sans"/>
                <a:cs typeface="Gill Sans"/>
              </a:rPr>
              <a:t>Note: no guarantee if R is going to come first or S</a:t>
            </a:r>
            <a:endParaRPr lang="en-US" sz="1800" b="0" dirty="0">
              <a:solidFill>
                <a:srgbClr val="FF0000"/>
              </a:solidFill>
              <a:latin typeface="Gill Sans"/>
              <a:cs typeface="Gill Sans"/>
            </a:endParaRPr>
          </a:p>
        </p:txBody>
      </p:sp>
      <p:sp>
        <p:nvSpPr>
          <p:cNvPr id="49" name="TextBox 48"/>
          <p:cNvSpPr txBox="1"/>
          <p:nvPr/>
        </p:nvSpPr>
        <p:spPr>
          <a:xfrm rot="21295767">
            <a:off x="4829881" y="3650743"/>
            <a:ext cx="3803595" cy="830997"/>
          </a:xfrm>
          <a:prstGeom prst="rect">
            <a:avLst/>
          </a:prstGeom>
          <a:noFill/>
        </p:spPr>
        <p:txBody>
          <a:bodyPr wrap="none" rtlCol="0">
            <a:spAutoFit/>
          </a:bodyPr>
          <a:lstStyle/>
          <a:p>
            <a:pPr algn="ctr"/>
            <a:r>
              <a:rPr lang="en-US" sz="2400" b="0" dirty="0" smtClean="0">
                <a:solidFill>
                  <a:srgbClr val="FF0000"/>
                </a:solidFill>
                <a:latin typeface="Gill Sans"/>
                <a:cs typeface="Gill Sans"/>
              </a:rPr>
              <a:t>Remember to “tag” the tuple</a:t>
            </a:r>
            <a:br>
              <a:rPr lang="en-US" sz="2400" b="0" dirty="0" smtClean="0">
                <a:solidFill>
                  <a:srgbClr val="FF0000"/>
                </a:solidFill>
                <a:latin typeface="Gill Sans"/>
                <a:cs typeface="Gill Sans"/>
              </a:rPr>
            </a:br>
            <a:r>
              <a:rPr lang="en-US" sz="2400" b="0" dirty="0" smtClean="0">
                <a:solidFill>
                  <a:srgbClr val="FF0000"/>
                </a:solidFill>
                <a:latin typeface="Gill Sans"/>
                <a:cs typeface="Gill Sans"/>
              </a:rPr>
              <a:t> as being from R or 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5333708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5"/>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1"/>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4" grpId="0" animBg="1"/>
      <p:bldP spid="45" grpId="0"/>
      <p:bldP spid="46" grpId="0" animBg="1"/>
      <p:bldP spid="47" grpId="0" animBg="1"/>
      <p:bldP spid="48" grpId="0"/>
      <p:bldP spid="50" grpId="0" animBg="1"/>
      <p:bldP spid="51" grpId="0"/>
      <p:bldP spid="53" grpId="0"/>
      <p:bldP spid="54" grpId="0"/>
      <p:bldP spid="55" grpId="0"/>
      <p:bldP spid="56" grpId="0"/>
      <p:bldP spid="4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1-to-many</a:t>
            </a:r>
            <a:endParaRPr lang="en-US" dirty="0"/>
          </a:p>
        </p:txBody>
      </p:sp>
      <p:grpSp>
        <p:nvGrpSpPr>
          <p:cNvPr id="2"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 name="Group 12"/>
          <p:cNvGrpSpPr/>
          <p:nvPr/>
        </p:nvGrpSpPr>
        <p:grpSpPr>
          <a:xfrm>
            <a:off x="1143000" y="22860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16"/>
          <p:cNvGrpSpPr/>
          <p:nvPr/>
        </p:nvGrpSpPr>
        <p:grpSpPr>
          <a:xfrm>
            <a:off x="1143000" y="27432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9" name="Rectangle 28"/>
          <p:cNvSpPr/>
          <p:nvPr/>
        </p:nvSpPr>
        <p:spPr>
          <a:xfrm>
            <a:off x="510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37" name="Rectangle 36"/>
          <p:cNvSpPr/>
          <p:nvPr/>
        </p:nvSpPr>
        <p:spPr>
          <a:xfrm>
            <a:off x="5105400" y="3200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grpSp>
        <p:nvGrpSpPr>
          <p:cNvPr id="49" name="Group 16"/>
          <p:cNvGrpSpPr/>
          <p:nvPr/>
        </p:nvGrpSpPr>
        <p:grpSpPr>
          <a:xfrm>
            <a:off x="1143000" y="3200400"/>
            <a:ext cx="2286000" cy="381000"/>
            <a:chOff x="2667000" y="1143000"/>
            <a:chExt cx="2286000" cy="381000"/>
          </a:xfrm>
        </p:grpSpPr>
        <p:sp>
          <p:nvSpPr>
            <p:cNvPr id="52" name="Rectangle 5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7" name="TextBox 56"/>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58" name="Rectangle 5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59" name="Rectangle 58"/>
          <p:cNvSpPr/>
          <p:nvPr/>
        </p:nvSpPr>
        <p:spPr>
          <a:xfrm>
            <a:off x="64770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60198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1" name="TextBox 60"/>
          <p:cNvSpPr txBox="1"/>
          <p:nvPr/>
        </p:nvSpPr>
        <p:spPr>
          <a:xfrm>
            <a:off x="8061938" y="5105400"/>
            <a:ext cx="389850" cy="338554"/>
          </a:xfrm>
          <a:prstGeom prst="rect">
            <a:avLst/>
          </a:prstGeom>
          <a:noFill/>
        </p:spPr>
        <p:txBody>
          <a:bodyPr wrap="none" rtlCol="0">
            <a:spAutoFit/>
          </a:bodyPr>
          <a:lstStyle/>
          <a:p>
            <a:pPr lvl="0"/>
            <a:r>
              <a:rPr lang="en-US" b="0" kern="0" dirty="0" smtClean="0">
                <a:solidFill>
                  <a:schemeClr val="bg1"/>
                </a:solidFill>
                <a:latin typeface="Gill Sans"/>
                <a:cs typeface="Gill Sans"/>
              </a:rPr>
              <a:t>…</a:t>
            </a:r>
            <a:endParaRPr lang="en-US" b="0" kern="0" baseline="-25000" dirty="0" smtClean="0">
              <a:solidFill>
                <a:schemeClr val="bg1"/>
              </a:solidFill>
              <a:latin typeface="Gill Sans"/>
              <a:cs typeface="Gill Sans"/>
            </a:endParaRPr>
          </a:p>
        </p:txBody>
      </p:sp>
      <p:sp>
        <p:nvSpPr>
          <p:cNvPr id="56" name="TextBox 55"/>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4956851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1000" fill="hold"/>
                                        <p:tgtEl>
                                          <p:spTgt spid="56"/>
                                        </p:tgtEl>
                                        <p:attrNameLst>
                                          <p:attrName>ppt_w</p:attrName>
                                        </p:attrNameLst>
                                      </p:cBhvr>
                                      <p:tavLst>
                                        <p:tav tm="0">
                                          <p:val>
                                            <p:fltVal val="0"/>
                                          </p:val>
                                        </p:tav>
                                        <p:tav tm="100000">
                                          <p:val>
                                            <p:strVal val="#ppt_w"/>
                                          </p:val>
                                        </p:tav>
                                      </p:tavLst>
                                    </p:anim>
                                    <p:anim calcmode="lin" valueType="num">
                                      <p:cBhvr>
                                        <p:cTn id="74" dur="1000" fill="hold"/>
                                        <p:tgtEl>
                                          <p:spTgt spid="56"/>
                                        </p:tgtEl>
                                        <p:attrNameLst>
                                          <p:attrName>ppt_h</p:attrName>
                                        </p:attrNameLst>
                                      </p:cBhvr>
                                      <p:tavLst>
                                        <p:tav tm="0">
                                          <p:val>
                                            <p:fltVal val="0"/>
                                          </p:val>
                                        </p:tav>
                                        <p:tav tm="100000">
                                          <p:val>
                                            <p:strVal val="#ppt_h"/>
                                          </p:val>
                                        </p:tav>
                                      </p:tavLst>
                                    </p:anim>
                                    <p:anim calcmode="lin" valueType="num">
                                      <p:cBhvr>
                                        <p:cTn id="75"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7" grpId="0" animBg="1"/>
      <p:bldP spid="48" grpId="0"/>
      <p:bldP spid="53" grpId="0"/>
      <p:bldP spid="54" grpId="0"/>
      <p:bldP spid="55" grpId="0"/>
      <p:bldP spid="59" grpId="0" animBg="1"/>
      <p:bldP spid="60" grpId="0"/>
      <p:bldP spid="61" grpId="0"/>
      <p:bldP spid="5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891135"/>
            <a:ext cx="2819399" cy="461665"/>
          </a:xfrm>
          <a:prstGeom prst="rect">
            <a:avLst/>
          </a:prstGeom>
          <a:noFill/>
        </p:spPr>
        <p:txBody>
          <a:bodyPr wrap="square" rtlCol="0">
            <a:spAutoFit/>
          </a:bodyPr>
          <a:lstStyle/>
          <a:p>
            <a:pPr algn="ctr"/>
            <a:r>
              <a:rPr lang="en-US" sz="2400" dirty="0" smtClean="0">
                <a:solidFill>
                  <a:schemeClr val="bg2"/>
                </a:solidFill>
                <a:latin typeface="Gill Sans"/>
                <a:cs typeface="Gill Sans"/>
              </a:rPr>
              <a:t>ELT</a:t>
            </a:r>
            <a:endParaRPr lang="en-US" sz="1400" b="0" dirty="0">
              <a:solidFill>
                <a:schemeClr val="bg2"/>
              </a:solidFill>
              <a:latin typeface="Gill Sans"/>
              <a:cs typeface="Gill Sans"/>
            </a:endParaRPr>
          </a:p>
        </p:txBody>
      </p:sp>
      <p:pic>
        <p:nvPicPr>
          <p:cNvPr id="13" name="Picture 12" descr="hive-logo.png"/>
          <p:cNvPicPr>
            <a:picLocks noChangeAspect="1"/>
          </p:cNvPicPr>
          <p:nvPr/>
        </p:nvPicPr>
        <p:blipFill>
          <a:blip r:embed="rId2" cstate="print"/>
          <a:stretch>
            <a:fillRect/>
          </a:stretch>
        </p:blipFill>
        <p:spPr>
          <a:xfrm>
            <a:off x="6019800" y="762000"/>
            <a:ext cx="1795299" cy="1606320"/>
          </a:xfrm>
          <a:prstGeom prst="rect">
            <a:avLst/>
          </a:prstGeom>
        </p:spPr>
      </p:pic>
      <p:sp>
        <p:nvSpPr>
          <p:cNvPr id="9" name="TextBox 8"/>
          <p:cNvSpPr txBox="1"/>
          <p:nvPr/>
        </p:nvSpPr>
        <p:spPr>
          <a:xfrm>
            <a:off x="2362200" y="13964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sp>
        <p:nvSpPr>
          <p:cNvPr id="12" name="TextBox 11"/>
          <p:cNvSpPr txBox="1"/>
          <p:nvPr/>
        </p:nvSpPr>
        <p:spPr>
          <a:xfrm>
            <a:off x="5334000" y="4648200"/>
            <a:ext cx="3200400" cy="830997"/>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not just use a database to begin with?</a:t>
            </a:r>
            <a:endParaRPr lang="en-US" sz="2400" b="0" dirty="0" smtClean="0">
              <a:solidFill>
                <a:schemeClr val="bg1"/>
              </a:solidFill>
              <a:latin typeface="Gill Sans"/>
              <a:cs typeface="Gill Sans"/>
            </a:endParaRPr>
          </a:p>
        </p:txBody>
      </p:sp>
      <p:sp>
        <p:nvSpPr>
          <p:cNvPr id="14" name="TextBox 13"/>
          <p:cNvSpPr txBox="1"/>
          <p:nvPr/>
        </p:nvSpPr>
        <p:spPr>
          <a:xfrm>
            <a:off x="5334000" y="5410200"/>
            <a:ext cx="32004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Cost + Scalability</a:t>
            </a:r>
            <a:endParaRPr lang="en-US" sz="2400" b="0" dirty="0" smtClean="0">
              <a:solidFill>
                <a:schemeClr val="bg1"/>
              </a:solidFill>
              <a:latin typeface="Gill Sans"/>
              <a:cs typeface="Gill Sans"/>
            </a:endParaRPr>
          </a:p>
        </p:txBody>
      </p:sp>
    </p:spTree>
    <p:extLst>
      <p:ext uri="{BB962C8B-B14F-4D97-AF65-F5344CB8AC3E}">
        <p14:creationId xmlns:p14="http://schemas.microsoft.com/office/powerpoint/2010/main" val="36569192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p:bldP spid="9" grpId="0"/>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Aside: Secondary </a:t>
            </a:r>
            <a:r>
              <a:rPr lang="en-US" dirty="0" smtClean="0"/>
              <a:t>Sorting</a:t>
            </a:r>
            <a:endParaRPr lang="en-US" dirty="0"/>
          </a:p>
        </p:txBody>
      </p:sp>
      <p:sp>
        <p:nvSpPr>
          <p:cNvPr id="3" name="Content Placeholder 2"/>
          <p:cNvSpPr>
            <a:spLocks noGrp="1"/>
          </p:cNvSpPr>
          <p:nvPr>
            <p:ph idx="1"/>
          </p:nvPr>
        </p:nvSpPr>
        <p:spPr/>
        <p:txBody>
          <a:bodyPr/>
          <a:lstStyle/>
          <a:p>
            <a:r>
              <a:rPr lang="en-US" dirty="0" smtClean="0"/>
              <a:t>MapReduce sorts input to reducers by key</a:t>
            </a:r>
          </a:p>
          <a:p>
            <a:pPr lvl="1"/>
            <a:r>
              <a:rPr lang="en-US" dirty="0" smtClean="0"/>
              <a:t>Values are arbitrarily ordered</a:t>
            </a:r>
          </a:p>
          <a:p>
            <a:r>
              <a:rPr lang="en-US" dirty="0" smtClean="0"/>
              <a:t>What if want to sort value also?</a:t>
            </a:r>
          </a:p>
          <a:p>
            <a:pPr lvl="1"/>
            <a:r>
              <a:rPr lang="en-US" dirty="0" smtClean="0"/>
              <a:t>E.g., k → (v</a:t>
            </a:r>
            <a:r>
              <a:rPr lang="en-US" baseline="-25000" dirty="0" smtClean="0"/>
              <a:t>1</a:t>
            </a:r>
            <a:r>
              <a:rPr lang="en-US" dirty="0" smtClean="0"/>
              <a:t>, </a:t>
            </a:r>
            <a:r>
              <a:rPr lang="en-US" dirty="0" smtClean="0"/>
              <a:t>r</a:t>
            </a:r>
            <a:r>
              <a:rPr lang="en-US" baseline="-25000" dirty="0"/>
              <a:t>1</a:t>
            </a:r>
            <a:r>
              <a:rPr lang="en-US" dirty="0" smtClean="0"/>
              <a:t>)</a:t>
            </a:r>
            <a:r>
              <a:rPr lang="en-US" dirty="0" smtClean="0"/>
              <a:t>, (v</a:t>
            </a:r>
            <a:r>
              <a:rPr lang="en-US" baseline="-25000" dirty="0" smtClean="0"/>
              <a:t>3</a:t>
            </a:r>
            <a:r>
              <a:rPr lang="en-US" dirty="0" smtClean="0"/>
              <a:t>, </a:t>
            </a:r>
            <a:r>
              <a:rPr lang="en-US" dirty="0" smtClean="0"/>
              <a:t>r</a:t>
            </a:r>
            <a:r>
              <a:rPr lang="en-US" baseline="-25000" dirty="0" smtClean="0"/>
              <a:t>2</a:t>
            </a:r>
            <a:r>
              <a:rPr lang="en-US" dirty="0" smtClean="0"/>
              <a:t>)</a:t>
            </a:r>
            <a:r>
              <a:rPr lang="en-US" dirty="0" smtClean="0"/>
              <a:t>, (v</a:t>
            </a:r>
            <a:r>
              <a:rPr lang="en-US" baseline="-25000" dirty="0" smtClean="0"/>
              <a:t>4</a:t>
            </a:r>
            <a:r>
              <a:rPr lang="en-US" dirty="0" smtClean="0"/>
              <a:t>, </a:t>
            </a:r>
            <a:r>
              <a:rPr lang="en-US" dirty="0" smtClean="0"/>
              <a:t>r</a:t>
            </a:r>
            <a:r>
              <a:rPr lang="en-US" baseline="-25000" dirty="0" smtClean="0"/>
              <a:t>3</a:t>
            </a:r>
            <a:r>
              <a:rPr lang="en-US" dirty="0" smtClean="0"/>
              <a:t>)</a:t>
            </a:r>
            <a:r>
              <a:rPr lang="en-US" dirty="0" smtClean="0"/>
              <a:t>, (v</a:t>
            </a:r>
            <a:r>
              <a:rPr lang="en-US" baseline="-25000" dirty="0" smtClean="0"/>
              <a:t>8</a:t>
            </a:r>
            <a:r>
              <a:rPr lang="en-US" dirty="0" smtClean="0"/>
              <a:t>, </a:t>
            </a:r>
            <a:r>
              <a:rPr lang="en-US" dirty="0" smtClean="0"/>
              <a:t>r</a:t>
            </a:r>
            <a:r>
              <a:rPr lang="en-US" baseline="-25000" dirty="0" smtClean="0"/>
              <a:t>4</a:t>
            </a:r>
            <a:r>
              <a:rPr lang="en-US" dirty="0" smtClean="0"/>
              <a:t>)</a:t>
            </a:r>
            <a:r>
              <a:rPr lang="en-US" dirty="0" smtClean="0"/>
              <a:t>…</a:t>
            </a:r>
          </a:p>
          <a:p>
            <a:pPr lvl="1"/>
            <a:endParaRPr lang="en-US" dirty="0"/>
          </a:p>
        </p:txBody>
      </p:sp>
    </p:spTree>
    <p:extLst>
      <p:ext uri="{BB962C8B-B14F-4D97-AF65-F5344CB8AC3E}">
        <p14:creationId xmlns:p14="http://schemas.microsoft.com/office/powerpoint/2010/main" val="38531946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Sorting: Solutions</a:t>
            </a:r>
            <a:endParaRPr lang="en-US" dirty="0"/>
          </a:p>
        </p:txBody>
      </p:sp>
      <p:sp>
        <p:nvSpPr>
          <p:cNvPr id="3" name="Content Placeholder 2"/>
          <p:cNvSpPr>
            <a:spLocks noGrp="1"/>
          </p:cNvSpPr>
          <p:nvPr>
            <p:ph idx="1"/>
          </p:nvPr>
        </p:nvSpPr>
        <p:spPr/>
        <p:txBody>
          <a:bodyPr/>
          <a:lstStyle/>
          <a:p>
            <a:r>
              <a:rPr lang="en-US" dirty="0" smtClean="0"/>
              <a:t>Solution 1:</a:t>
            </a:r>
          </a:p>
          <a:p>
            <a:pPr lvl="1"/>
            <a:r>
              <a:rPr lang="en-US" dirty="0" smtClean="0"/>
              <a:t>Buffer values in memory, then sort</a:t>
            </a:r>
          </a:p>
          <a:p>
            <a:pPr lvl="1"/>
            <a:r>
              <a:rPr lang="en-US" dirty="0" smtClean="0"/>
              <a:t>Why is this a bad idea?</a:t>
            </a:r>
          </a:p>
          <a:p>
            <a:r>
              <a:rPr lang="en-US" dirty="0" smtClean="0"/>
              <a:t>Solution 2:</a:t>
            </a:r>
          </a:p>
          <a:p>
            <a:pPr lvl="1"/>
            <a:r>
              <a:rPr lang="en-US" dirty="0" smtClean="0"/>
              <a:t>“Value-to-key conversion” design pattern:</a:t>
            </a:r>
            <a:br>
              <a:rPr lang="en-US" dirty="0" smtClean="0"/>
            </a:br>
            <a:r>
              <a:rPr lang="en-US" dirty="0" smtClean="0"/>
              <a:t>form composite intermediate key, </a:t>
            </a:r>
            <a:r>
              <a:rPr lang="en-US" dirty="0" smtClean="0">
                <a:cs typeface="Arial"/>
              </a:rPr>
              <a:t>(k, v</a:t>
            </a:r>
            <a:r>
              <a:rPr lang="en-US" baseline="-25000" dirty="0" smtClean="0">
                <a:cs typeface="Arial"/>
              </a:rPr>
              <a:t>1</a:t>
            </a:r>
            <a:r>
              <a:rPr lang="en-US" dirty="0" smtClean="0">
                <a:cs typeface="Arial"/>
              </a:rPr>
              <a:t>)</a:t>
            </a:r>
          </a:p>
          <a:p>
            <a:pPr lvl="1"/>
            <a:r>
              <a:rPr lang="en-US" dirty="0" smtClean="0">
                <a:cs typeface="Arial"/>
              </a:rPr>
              <a:t>Let execution framework do the sorting</a:t>
            </a:r>
          </a:p>
          <a:p>
            <a:pPr lvl="1"/>
            <a:r>
              <a:rPr lang="en-US" dirty="0" smtClean="0">
                <a:cs typeface="Arial"/>
              </a:rPr>
              <a:t>Preserve state across multiple key-value pairs to handle processing</a:t>
            </a:r>
            <a:endParaRPr lang="en-US" dirty="0" smtClean="0"/>
          </a:p>
          <a:p>
            <a:pPr lvl="1"/>
            <a:r>
              <a:rPr lang="en-US" dirty="0" smtClean="0"/>
              <a:t>Anything else we need to do?</a:t>
            </a:r>
            <a:endParaRPr lang="en-US" dirty="0"/>
          </a:p>
        </p:txBody>
      </p:sp>
    </p:spTree>
    <p:extLst>
      <p:ext uri="{BB962C8B-B14F-4D97-AF65-F5344CB8AC3E}">
        <p14:creationId xmlns:p14="http://schemas.microsoft.com/office/powerpoint/2010/main" val="7002988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Value-to-Key Conversion</a:t>
            </a:r>
            <a:endParaRPr lang="en-US" dirty="0"/>
          </a:p>
        </p:txBody>
      </p:sp>
      <p:sp>
        <p:nvSpPr>
          <p:cNvPr id="4" name="TextBox 3"/>
          <p:cNvSpPr txBox="1"/>
          <p:nvPr/>
        </p:nvSpPr>
        <p:spPr>
          <a:xfrm>
            <a:off x="1295400" y="2133600"/>
            <a:ext cx="4058213" cy="400110"/>
          </a:xfrm>
          <a:prstGeom prst="rect">
            <a:avLst/>
          </a:prstGeom>
          <a:noFill/>
        </p:spPr>
        <p:txBody>
          <a:bodyPr wrap="none" rtlCol="0">
            <a:spAutoFit/>
          </a:bodyPr>
          <a:lstStyle/>
          <a:p>
            <a:pPr marL="0" lvl="1">
              <a:spcBef>
                <a:spcPct val="10000"/>
              </a:spcBef>
              <a:spcAft>
                <a:spcPct val="10000"/>
              </a:spcAft>
              <a:buClr>
                <a:srgbClr val="5675A9"/>
              </a:buClr>
              <a:buSzPct val="75000"/>
            </a:pPr>
            <a:r>
              <a:rPr lang="en-US" sz="2000" b="0" kern="0" dirty="0">
                <a:solidFill>
                  <a:srgbClr val="000000"/>
                </a:solidFill>
                <a:latin typeface="Gill Sans"/>
                <a:cs typeface="Gill Sans"/>
              </a:rPr>
              <a:t>k → (v</a:t>
            </a:r>
            <a:r>
              <a:rPr lang="en-US" sz="2000" b="0" kern="0" baseline="-25000" dirty="0">
                <a:solidFill>
                  <a:srgbClr val="000000"/>
                </a:solidFill>
                <a:latin typeface="Gill Sans"/>
                <a:cs typeface="Gill Sans"/>
              </a:rPr>
              <a:t>8</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4</a:t>
            </a:r>
            <a:r>
              <a:rPr lang="en-US" sz="2000" b="0" kern="0" dirty="0" smtClean="0">
                <a:solidFill>
                  <a:srgbClr val="000000"/>
                </a:solidFill>
                <a:latin typeface="Gill Sans"/>
                <a:cs typeface="Gill Sans"/>
              </a:rPr>
              <a:t>), (</a:t>
            </a:r>
            <a:r>
              <a:rPr lang="en-US" sz="2000" b="0" kern="0" dirty="0">
                <a:solidFill>
                  <a:srgbClr val="000000"/>
                </a:solidFill>
                <a:latin typeface="Gill Sans"/>
                <a:cs typeface="Gill Sans"/>
              </a:rPr>
              <a:t>v</a:t>
            </a:r>
            <a:r>
              <a:rPr lang="en-US" sz="2000" b="0" kern="0" baseline="-25000" dirty="0">
                <a:solidFill>
                  <a:srgbClr val="000000"/>
                </a:solidFill>
                <a:latin typeface="Gill Sans"/>
                <a:cs typeface="Gill Sans"/>
              </a:rPr>
              <a:t>1</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1</a:t>
            </a:r>
            <a:r>
              <a:rPr lang="en-US" sz="2000" b="0" kern="0" dirty="0">
                <a:solidFill>
                  <a:srgbClr val="000000"/>
                </a:solidFill>
                <a:latin typeface="Gill Sans"/>
                <a:cs typeface="Gill Sans"/>
              </a:rPr>
              <a:t>)</a:t>
            </a:r>
            <a:r>
              <a:rPr lang="en-US" sz="2000" b="0" kern="0" dirty="0" smtClean="0">
                <a:solidFill>
                  <a:srgbClr val="000000"/>
                </a:solidFill>
                <a:latin typeface="Gill Sans"/>
                <a:cs typeface="Gill Sans"/>
              </a:rPr>
              <a:t>, </a:t>
            </a:r>
            <a:r>
              <a:rPr lang="en-US" sz="2000" b="0" kern="0" dirty="0">
                <a:solidFill>
                  <a:srgbClr val="000000"/>
                </a:solidFill>
                <a:latin typeface="Gill Sans"/>
                <a:cs typeface="Gill Sans"/>
              </a:rPr>
              <a:t>(v</a:t>
            </a:r>
            <a:r>
              <a:rPr lang="en-US" sz="2000" b="0" kern="0" baseline="-25000" dirty="0">
                <a:solidFill>
                  <a:srgbClr val="000000"/>
                </a:solidFill>
                <a:latin typeface="Gill Sans"/>
                <a:cs typeface="Gill Sans"/>
              </a:rPr>
              <a:t>4</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3</a:t>
            </a:r>
            <a:r>
              <a:rPr lang="en-US" sz="2000" b="0" kern="0" dirty="0">
                <a:solidFill>
                  <a:srgbClr val="000000"/>
                </a:solidFill>
                <a:latin typeface="Gill Sans"/>
                <a:cs typeface="Gill Sans"/>
              </a:rPr>
              <a:t>)</a:t>
            </a:r>
            <a:r>
              <a:rPr lang="en-US" sz="2000" b="0" kern="0" dirty="0" smtClean="0">
                <a:solidFill>
                  <a:srgbClr val="000000"/>
                </a:solidFill>
                <a:latin typeface="Gill Sans"/>
                <a:cs typeface="Gill Sans"/>
              </a:rPr>
              <a:t>, (</a:t>
            </a:r>
            <a:r>
              <a:rPr lang="en-US" sz="2000" b="0" kern="0" dirty="0">
                <a:solidFill>
                  <a:srgbClr val="000000"/>
                </a:solidFill>
                <a:latin typeface="Gill Sans"/>
                <a:cs typeface="Gill Sans"/>
              </a:rPr>
              <a:t>v</a:t>
            </a:r>
            <a:r>
              <a:rPr lang="en-US" sz="2000" b="0" kern="0" baseline="-25000" dirty="0">
                <a:solidFill>
                  <a:srgbClr val="000000"/>
                </a:solidFill>
                <a:latin typeface="Gill Sans"/>
                <a:cs typeface="Gill Sans"/>
              </a:rPr>
              <a:t>3</a:t>
            </a:r>
            <a:r>
              <a:rPr lang="en-US" sz="2000" b="0" kern="0" dirty="0">
                <a:solidFill>
                  <a:srgbClr val="000000"/>
                </a:solidFill>
                <a:latin typeface="Gill Sans"/>
                <a:cs typeface="Gill Sans"/>
              </a:rPr>
              <a:t>, r</a:t>
            </a:r>
            <a:r>
              <a:rPr lang="en-US" sz="2000" b="0" kern="0" baseline="-25000" dirty="0">
                <a:solidFill>
                  <a:srgbClr val="000000"/>
                </a:solidFill>
                <a:latin typeface="Gill Sans"/>
                <a:cs typeface="Gill Sans"/>
              </a:rPr>
              <a:t>2</a:t>
            </a:r>
            <a:r>
              <a:rPr lang="en-US" sz="2000" b="0" kern="0" dirty="0">
                <a:solidFill>
                  <a:srgbClr val="000000"/>
                </a:solidFill>
                <a:latin typeface="Gill Sans"/>
                <a:cs typeface="Gill Sans"/>
              </a:rPr>
              <a:t>)</a:t>
            </a:r>
            <a:r>
              <a:rPr lang="en-US" sz="2000" b="0" kern="0" dirty="0" smtClean="0">
                <a:solidFill>
                  <a:srgbClr val="000000"/>
                </a:solidFill>
                <a:latin typeface="Gill Sans"/>
                <a:cs typeface="Gill Sans"/>
              </a:rPr>
              <a:t>…</a:t>
            </a:r>
            <a:endParaRPr lang="en-US" sz="2000" b="0" kern="0" dirty="0">
              <a:solidFill>
                <a:srgbClr val="000000"/>
              </a:solidFill>
              <a:latin typeface="Gill Sans"/>
              <a:cs typeface="Gill Sans"/>
            </a:endParaRPr>
          </a:p>
        </p:txBody>
      </p:sp>
      <p:sp>
        <p:nvSpPr>
          <p:cNvPr id="5" name="TextBox 4"/>
          <p:cNvSpPr txBox="1"/>
          <p:nvPr/>
        </p:nvSpPr>
        <p:spPr>
          <a:xfrm>
            <a:off x="1328234" y="3596045"/>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 </a:t>
            </a:r>
            <a:r>
              <a:rPr lang="en-US" sz="2000" b="0" dirty="0" smtClean="0">
                <a:solidFill>
                  <a:schemeClr val="bg1"/>
                </a:solidFill>
                <a:latin typeface="Gill Sans"/>
                <a:cs typeface="Gill Sans"/>
              </a:rPr>
              <a:t>r</a:t>
            </a:r>
            <a:r>
              <a:rPr lang="en-US" sz="2000" b="0" baseline="-25000" dirty="0">
                <a:solidFill>
                  <a:schemeClr val="bg1"/>
                </a:solidFill>
                <a:latin typeface="Gill Sans"/>
                <a:cs typeface="Gill Sans"/>
              </a:rPr>
              <a:t>1</a:t>
            </a:r>
            <a:endParaRPr lang="en-US" sz="2000" b="0" dirty="0">
              <a:solidFill>
                <a:schemeClr val="bg1"/>
              </a:solidFill>
              <a:latin typeface="Gill Sans"/>
              <a:cs typeface="Gill Sans"/>
            </a:endParaRPr>
          </a:p>
        </p:txBody>
      </p:sp>
      <p:sp>
        <p:nvSpPr>
          <p:cNvPr id="6" name="TextBox 5"/>
          <p:cNvSpPr txBox="1"/>
          <p:nvPr/>
        </p:nvSpPr>
        <p:spPr>
          <a:xfrm>
            <a:off x="914400" y="1764268"/>
            <a:ext cx="1056925" cy="400110"/>
          </a:xfrm>
          <a:prstGeom prst="rect">
            <a:avLst/>
          </a:prstGeom>
          <a:noFill/>
        </p:spPr>
        <p:txBody>
          <a:bodyPr wrap="none" rtlCol="0">
            <a:spAutoFit/>
          </a:bodyPr>
          <a:lstStyle/>
          <a:p>
            <a:r>
              <a:rPr lang="en-US" sz="2000" dirty="0" smtClean="0">
                <a:solidFill>
                  <a:schemeClr val="bg1"/>
                </a:solidFill>
                <a:latin typeface="Gill Sans"/>
                <a:cs typeface="Gill Sans"/>
              </a:rPr>
              <a:t>Before</a:t>
            </a:r>
            <a:endParaRPr lang="en-US" sz="2000" dirty="0">
              <a:solidFill>
                <a:schemeClr val="bg1"/>
              </a:solidFill>
              <a:latin typeface="Gill Sans"/>
              <a:cs typeface="Gill Sans"/>
            </a:endParaRPr>
          </a:p>
        </p:txBody>
      </p:sp>
      <p:sp>
        <p:nvSpPr>
          <p:cNvPr id="7" name="TextBox 6"/>
          <p:cNvSpPr txBox="1"/>
          <p:nvPr/>
        </p:nvSpPr>
        <p:spPr>
          <a:xfrm>
            <a:off x="914400" y="3200400"/>
            <a:ext cx="902811" cy="400110"/>
          </a:xfrm>
          <a:prstGeom prst="rect">
            <a:avLst/>
          </a:prstGeom>
          <a:noFill/>
        </p:spPr>
        <p:txBody>
          <a:bodyPr wrap="none" rtlCol="0">
            <a:spAutoFit/>
          </a:bodyPr>
          <a:lstStyle/>
          <a:p>
            <a:r>
              <a:rPr lang="en-US" sz="2000" dirty="0" smtClean="0">
                <a:solidFill>
                  <a:schemeClr val="bg1"/>
                </a:solidFill>
                <a:latin typeface="Gill Sans"/>
                <a:cs typeface="Gill Sans"/>
              </a:rPr>
              <a:t>After</a:t>
            </a:r>
            <a:endParaRPr lang="en-US" sz="2000" dirty="0">
              <a:solidFill>
                <a:schemeClr val="bg1"/>
              </a:solidFill>
              <a:latin typeface="Gill Sans"/>
              <a:cs typeface="Gill Sans"/>
            </a:endParaRPr>
          </a:p>
        </p:txBody>
      </p:sp>
      <p:sp>
        <p:nvSpPr>
          <p:cNvPr id="12" name="TextBox 11"/>
          <p:cNvSpPr txBox="1"/>
          <p:nvPr/>
        </p:nvSpPr>
        <p:spPr>
          <a:xfrm>
            <a:off x="1328234" y="3946763"/>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 </a:t>
            </a:r>
            <a:r>
              <a:rPr lang="en-US" sz="2000" b="0" dirty="0" smtClean="0">
                <a:solidFill>
                  <a:schemeClr val="bg1"/>
                </a:solidFill>
                <a:latin typeface="Gill Sans"/>
                <a:cs typeface="Gill Sans"/>
              </a:rPr>
              <a:t>r</a:t>
            </a:r>
            <a:r>
              <a:rPr lang="en-US" sz="2000" b="0" baseline="-25000" dirty="0" smtClean="0">
                <a:solidFill>
                  <a:schemeClr val="bg1"/>
                </a:solidFill>
                <a:latin typeface="Gill Sans"/>
                <a:cs typeface="Gill Sans"/>
              </a:rPr>
              <a:t>2</a:t>
            </a:r>
            <a:endParaRPr lang="en-US" sz="2000" b="0" dirty="0">
              <a:solidFill>
                <a:schemeClr val="bg1"/>
              </a:solidFill>
              <a:latin typeface="Gill Sans"/>
              <a:cs typeface="Gill Sans"/>
            </a:endParaRPr>
          </a:p>
        </p:txBody>
      </p:sp>
      <p:sp>
        <p:nvSpPr>
          <p:cNvPr id="13" name="TextBox 12"/>
          <p:cNvSpPr txBox="1"/>
          <p:nvPr/>
        </p:nvSpPr>
        <p:spPr>
          <a:xfrm>
            <a:off x="1328234" y="4297481"/>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 </a:t>
            </a:r>
            <a:r>
              <a:rPr lang="en-US" sz="2000" b="0" dirty="0" smtClean="0">
                <a:solidFill>
                  <a:schemeClr val="bg1"/>
                </a:solidFill>
                <a:latin typeface="Gill Sans"/>
                <a:cs typeface="Gill Sans"/>
              </a:rPr>
              <a:t>r</a:t>
            </a:r>
            <a:r>
              <a:rPr lang="en-US" sz="2000" b="0" baseline="-25000" dirty="0" smtClean="0">
                <a:solidFill>
                  <a:schemeClr val="bg1"/>
                </a:solidFill>
                <a:latin typeface="Gill Sans"/>
                <a:cs typeface="Gill Sans"/>
              </a:rPr>
              <a:t>3</a:t>
            </a:r>
            <a:endParaRPr lang="en-US" sz="2000" b="0" dirty="0">
              <a:solidFill>
                <a:schemeClr val="bg1"/>
              </a:solidFill>
              <a:latin typeface="Gill Sans"/>
              <a:cs typeface="Gill Sans"/>
            </a:endParaRPr>
          </a:p>
        </p:txBody>
      </p:sp>
      <p:sp>
        <p:nvSpPr>
          <p:cNvPr id="14" name="TextBox 13"/>
          <p:cNvSpPr txBox="1"/>
          <p:nvPr/>
        </p:nvSpPr>
        <p:spPr>
          <a:xfrm>
            <a:off x="1328234" y="4648200"/>
            <a:ext cx="1359032"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 </a:t>
            </a:r>
            <a:r>
              <a:rPr lang="en-US" sz="2000" b="0" dirty="0" smtClean="0">
                <a:solidFill>
                  <a:schemeClr val="bg1"/>
                </a:solidFill>
                <a:latin typeface="Gill Sans"/>
                <a:cs typeface="Gill Sans"/>
              </a:rPr>
              <a:t>r</a:t>
            </a:r>
            <a:r>
              <a:rPr lang="en-US" sz="2000" b="0" baseline="-25000" dirty="0" smtClean="0">
                <a:solidFill>
                  <a:schemeClr val="bg1"/>
                </a:solidFill>
                <a:latin typeface="Gill Sans"/>
                <a:cs typeface="Gill Sans"/>
              </a:rPr>
              <a:t>4</a:t>
            </a:r>
            <a:endParaRPr lang="en-US" sz="2000" b="0" dirty="0">
              <a:solidFill>
                <a:schemeClr val="bg1"/>
              </a:solidFill>
              <a:latin typeface="Gill Sans"/>
              <a:cs typeface="Gill Sans"/>
            </a:endParaRPr>
          </a:p>
        </p:txBody>
      </p:sp>
      <p:sp>
        <p:nvSpPr>
          <p:cNvPr id="16" name="TextBox 15"/>
          <p:cNvSpPr txBox="1"/>
          <p:nvPr/>
        </p:nvSpPr>
        <p:spPr>
          <a:xfrm>
            <a:off x="2209800" y="2480846"/>
            <a:ext cx="3321304" cy="369332"/>
          </a:xfrm>
          <a:prstGeom prst="rect">
            <a:avLst/>
          </a:prstGeom>
          <a:noFill/>
        </p:spPr>
        <p:txBody>
          <a:bodyPr wrap="none" rtlCol="0">
            <a:spAutoFit/>
          </a:bodyPr>
          <a:lstStyle/>
          <a:p>
            <a:r>
              <a:rPr lang="en-US" sz="1800" b="0" dirty="0" smtClean="0">
                <a:solidFill>
                  <a:srgbClr val="FF0000"/>
                </a:solidFill>
                <a:latin typeface="Gill Sans"/>
                <a:cs typeface="Gill Sans"/>
              </a:rPr>
              <a:t>Values arrive in arbitrary order…</a:t>
            </a:r>
            <a:endParaRPr lang="en-US" sz="1800" b="0" dirty="0">
              <a:solidFill>
                <a:srgbClr val="FF0000"/>
              </a:solidFill>
              <a:latin typeface="Gill Sans"/>
              <a:cs typeface="Gill Sans"/>
            </a:endParaRPr>
          </a:p>
        </p:txBody>
      </p:sp>
      <p:sp>
        <p:nvSpPr>
          <p:cNvPr id="17" name="TextBox 16"/>
          <p:cNvSpPr txBox="1"/>
          <p:nvPr/>
        </p:nvSpPr>
        <p:spPr>
          <a:xfrm>
            <a:off x="1828800" y="5010090"/>
            <a:ext cx="441146" cy="400110"/>
          </a:xfrm>
          <a:prstGeom prst="rect">
            <a:avLst/>
          </a:prstGeom>
          <a:noFill/>
        </p:spPr>
        <p:txBody>
          <a:bodyPr wrap="none" rtlCol="0">
            <a:spAutoFit/>
          </a:bodyPr>
          <a:lstStyle/>
          <a:p>
            <a:r>
              <a:rPr lang="en-US" sz="2000" b="0" dirty="0" smtClean="0">
                <a:solidFill>
                  <a:schemeClr val="bg1"/>
                </a:solidFill>
                <a:latin typeface="Gill Sans"/>
                <a:cs typeface="Gill Sans"/>
              </a:rPr>
              <a:t>…</a:t>
            </a:r>
            <a:endParaRPr lang="en-US" sz="2000" b="0" dirty="0">
              <a:solidFill>
                <a:schemeClr val="bg1"/>
              </a:solidFill>
              <a:latin typeface="Gill Sans"/>
              <a:cs typeface="Gill Sans"/>
            </a:endParaRPr>
          </a:p>
        </p:txBody>
      </p:sp>
      <p:sp>
        <p:nvSpPr>
          <p:cNvPr id="19" name="TextBox 18"/>
          <p:cNvSpPr txBox="1"/>
          <p:nvPr/>
        </p:nvSpPr>
        <p:spPr>
          <a:xfrm>
            <a:off x="3429000" y="3581400"/>
            <a:ext cx="3442269" cy="400110"/>
          </a:xfrm>
          <a:prstGeom prst="rect">
            <a:avLst/>
          </a:prstGeom>
          <a:noFill/>
        </p:spPr>
        <p:txBody>
          <a:bodyPr wrap="none" rtlCol="0">
            <a:spAutoFit/>
          </a:bodyPr>
          <a:lstStyle/>
          <a:p>
            <a:r>
              <a:rPr lang="en-US" sz="2000" b="0" dirty="0" smtClean="0">
                <a:solidFill>
                  <a:srgbClr val="FF0000"/>
                </a:solidFill>
                <a:latin typeface="Gill Sans"/>
                <a:cs typeface="Gill Sans"/>
              </a:rPr>
              <a:t>Values arrive in sorted order…</a:t>
            </a:r>
            <a:endParaRPr lang="en-US" sz="2000" b="0" dirty="0">
              <a:solidFill>
                <a:srgbClr val="FF0000"/>
              </a:solidFill>
              <a:latin typeface="Gill Sans"/>
              <a:cs typeface="Gill Sans"/>
            </a:endParaRPr>
          </a:p>
        </p:txBody>
      </p:sp>
      <p:sp>
        <p:nvSpPr>
          <p:cNvPr id="20" name="TextBox 19"/>
          <p:cNvSpPr txBox="1"/>
          <p:nvPr/>
        </p:nvSpPr>
        <p:spPr>
          <a:xfrm>
            <a:off x="3429000" y="3928646"/>
            <a:ext cx="5166373" cy="400110"/>
          </a:xfrm>
          <a:prstGeom prst="rect">
            <a:avLst/>
          </a:prstGeom>
          <a:noFill/>
        </p:spPr>
        <p:txBody>
          <a:bodyPr wrap="none" rtlCol="0">
            <a:spAutoFit/>
          </a:bodyPr>
          <a:lstStyle/>
          <a:p>
            <a:r>
              <a:rPr lang="en-US" sz="2000" b="0" dirty="0" smtClean="0">
                <a:solidFill>
                  <a:srgbClr val="FF0000"/>
                </a:solidFill>
                <a:latin typeface="Gill Sans"/>
                <a:cs typeface="Gill Sans"/>
              </a:rPr>
              <a:t>Process by preserving state across multiple keys</a:t>
            </a:r>
            <a:endParaRPr lang="en-US" sz="2000" b="0" dirty="0">
              <a:solidFill>
                <a:srgbClr val="FF0000"/>
              </a:solidFill>
              <a:latin typeface="Gill Sans"/>
              <a:cs typeface="Gill Sans"/>
            </a:endParaRPr>
          </a:p>
        </p:txBody>
      </p:sp>
      <p:sp>
        <p:nvSpPr>
          <p:cNvPr id="21" name="TextBox 20"/>
          <p:cNvSpPr txBox="1"/>
          <p:nvPr/>
        </p:nvSpPr>
        <p:spPr>
          <a:xfrm>
            <a:off x="3429000" y="4267200"/>
            <a:ext cx="3677083" cy="400110"/>
          </a:xfrm>
          <a:prstGeom prst="rect">
            <a:avLst/>
          </a:prstGeom>
          <a:noFill/>
        </p:spPr>
        <p:txBody>
          <a:bodyPr wrap="none" rtlCol="0">
            <a:spAutoFit/>
          </a:bodyPr>
          <a:lstStyle/>
          <a:p>
            <a:r>
              <a:rPr lang="en-US" sz="2000" b="0" dirty="0" smtClean="0">
                <a:solidFill>
                  <a:srgbClr val="FF0000"/>
                </a:solidFill>
                <a:latin typeface="Gill Sans"/>
                <a:cs typeface="Gill Sans"/>
              </a:rPr>
              <a:t>Remember to partition correctly!</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7020548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P spid="14" grpId="0"/>
      <p:bldP spid="16" grpId="0"/>
      <p:bldP spid="17" grpId="0"/>
      <p:bldP spid="19" grpId="0"/>
      <p:bldP spid="20" grpId="0"/>
      <p:bldP spid="2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V-to-K Conversion</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2819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33528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2819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33528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Rectangle 20"/>
          <p:cNvSpPr/>
          <p:nvPr/>
        </p:nvSpPr>
        <p:spPr>
          <a:xfrm>
            <a:off x="2673412" y="4419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2" name="TextBox 21"/>
          <p:cNvSpPr txBox="1"/>
          <p:nvPr/>
        </p:nvSpPr>
        <p:spPr>
          <a:xfrm>
            <a:off x="1726116" y="4419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3" name="Rectangle 22"/>
          <p:cNvSpPr/>
          <p:nvPr/>
        </p:nvSpPr>
        <p:spPr>
          <a:xfrm>
            <a:off x="1295400" y="4419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Rectangle 23"/>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Rectangle 24"/>
          <p:cNvSpPr/>
          <p:nvPr/>
        </p:nvSpPr>
        <p:spPr>
          <a:xfrm>
            <a:off x="2667000" y="5486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6" name="TextBox 25"/>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7" name="Rectangle 26"/>
          <p:cNvSpPr/>
          <p:nvPr/>
        </p:nvSpPr>
        <p:spPr>
          <a:xfrm>
            <a:off x="1295400" y="495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1726116" y="5486400"/>
            <a:ext cx="351378"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7</a:t>
            </a:r>
          </a:p>
        </p:txBody>
      </p:sp>
      <p:sp>
        <p:nvSpPr>
          <p:cNvPr id="29" name="Rectangle 28"/>
          <p:cNvSpPr/>
          <p:nvPr/>
        </p:nvSpPr>
        <p:spPr>
          <a:xfrm>
            <a:off x="1295400" y="5486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cxnSp>
        <p:nvCxnSpPr>
          <p:cNvPr id="34" name="Straight Arrow Connector 33"/>
          <p:cNvCxnSpPr/>
          <p:nvPr/>
        </p:nvCxnSpPr>
        <p:spPr bwMode="auto">
          <a:xfrm rot="10800000">
            <a:off x="4121212" y="24765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4724400" y="23284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921888" y="3540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2709446"/>
            <a:ext cx="3826701"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dataset</a:t>
            </a:r>
            <a:endParaRPr lang="en-US" sz="1800" b="0" dirty="0">
              <a:solidFill>
                <a:schemeClr val="bg1"/>
              </a:solidFill>
              <a:latin typeface="Gill Sans"/>
              <a:cs typeface="Gill Sans"/>
            </a:endParaRPr>
          </a:p>
        </p:txBody>
      </p:sp>
      <p:cxnSp>
        <p:nvCxnSpPr>
          <p:cNvPr id="45" name="Straight Arrow Connector 44"/>
          <p:cNvCxnSpPr/>
          <p:nvPr/>
        </p:nvCxnSpPr>
        <p:spPr bwMode="auto">
          <a:xfrm rot="10800000">
            <a:off x="4114800" y="46101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4717988" y="44620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7" name="Straight Arrow Connector 46"/>
          <p:cNvCxnSpPr/>
          <p:nvPr/>
        </p:nvCxnSpPr>
        <p:spPr bwMode="auto">
          <a:xfrm rot="5400000">
            <a:off x="4178970" y="5410994"/>
            <a:ext cx="912812"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4717988" y="4843046"/>
            <a:ext cx="3826701"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dataset</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1187720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21" grpId="0" animBg="1"/>
      <p:bldP spid="22" grpId="0"/>
      <p:bldP spid="23" grpId="0" animBg="1"/>
      <p:bldP spid="24" grpId="0" animBg="1"/>
      <p:bldP spid="25" grpId="0" animBg="1"/>
      <p:bldP spid="26" grpId="0"/>
      <p:bldP spid="27" grpId="0" animBg="1"/>
      <p:bldP spid="28" grpId="0"/>
      <p:bldP spid="29" grpId="0" animBg="1"/>
      <p:bldP spid="40" grpId="0"/>
      <p:bldP spid="44" grpId="0"/>
      <p:bldP spid="46" grpId="0"/>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many-to-many</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4419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4419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44196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495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0" name="TextBox 39"/>
          <p:cNvSpPr txBox="1"/>
          <p:nvPr/>
        </p:nvSpPr>
        <p:spPr>
          <a:xfrm>
            <a:off x="4724400" y="2861846"/>
            <a:ext cx="1736373" cy="369332"/>
          </a:xfrm>
          <a:prstGeom prst="rect">
            <a:avLst/>
          </a:prstGeom>
          <a:noFill/>
        </p:spPr>
        <p:txBody>
          <a:bodyPr wrap="none" rtlCol="0">
            <a:spAutoFit/>
          </a:bodyPr>
          <a:lstStyle/>
          <a:p>
            <a:r>
              <a:rPr lang="en-US" sz="1800" b="0" dirty="0" smtClean="0">
                <a:solidFill>
                  <a:schemeClr val="bg1"/>
                </a:solidFill>
                <a:latin typeface="Gill Sans"/>
                <a:cs typeface="Gill Sans"/>
              </a:rPr>
              <a:t>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775900" y="4683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3852446"/>
            <a:ext cx="3826701"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dataset</a:t>
            </a:r>
            <a:endParaRPr lang="en-US" sz="1800" b="0" dirty="0">
              <a:solidFill>
                <a:schemeClr val="bg1"/>
              </a:solidFill>
              <a:latin typeface="Gill Sans"/>
              <a:cs typeface="Gill Sans"/>
            </a:endParaRPr>
          </a:p>
        </p:txBody>
      </p:sp>
      <p:sp>
        <p:nvSpPr>
          <p:cNvPr id="35" name="Rectangle 34"/>
          <p:cNvSpPr/>
          <p:nvPr/>
        </p:nvSpPr>
        <p:spPr>
          <a:xfrm>
            <a:off x="2673412" y="2819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1726116" y="28194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5</a:t>
            </a:r>
          </a:p>
        </p:txBody>
      </p:sp>
      <p:sp>
        <p:nvSpPr>
          <p:cNvPr id="37" name="Rectangle 36"/>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3" name="Rectangle 42"/>
          <p:cNvSpPr/>
          <p:nvPr/>
        </p:nvSpPr>
        <p:spPr>
          <a:xfrm>
            <a:off x="2673412" y="3352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9" name="TextBox 48"/>
          <p:cNvSpPr txBox="1"/>
          <p:nvPr/>
        </p:nvSpPr>
        <p:spPr>
          <a:xfrm>
            <a:off x="1726116" y="33528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8</a:t>
            </a:r>
          </a:p>
        </p:txBody>
      </p:sp>
      <p:sp>
        <p:nvSpPr>
          <p:cNvPr id="50" name="Rectangle 49"/>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Right Brace 50"/>
          <p:cNvSpPr/>
          <p:nvPr/>
        </p:nvSpPr>
        <p:spPr bwMode="auto">
          <a:xfrm>
            <a:off x="4267200" y="2286000"/>
            <a:ext cx="381000" cy="1447800"/>
          </a:xfrm>
          <a:prstGeom prst="rightBrace">
            <a:avLst>
              <a:gd name="adj1" fmla="val 67715"/>
              <a:gd name="adj2"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52" name="TextBox 51"/>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3035379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1000" fill="hold"/>
                                        <p:tgtEl>
                                          <p:spTgt spid="52"/>
                                        </p:tgtEl>
                                        <p:attrNameLst>
                                          <p:attrName>ppt_w</p:attrName>
                                        </p:attrNameLst>
                                      </p:cBhvr>
                                      <p:tavLst>
                                        <p:tav tm="0">
                                          <p:val>
                                            <p:fltVal val="0"/>
                                          </p:val>
                                        </p:tav>
                                        <p:tav tm="100000">
                                          <p:val>
                                            <p:strVal val="#ppt_w"/>
                                          </p:val>
                                        </p:tav>
                                      </p:tavLst>
                                    </p:anim>
                                    <p:anim calcmode="lin" valueType="num">
                                      <p:cBhvr>
                                        <p:cTn id="64" dur="1000" fill="hold"/>
                                        <p:tgtEl>
                                          <p:spTgt spid="52"/>
                                        </p:tgtEl>
                                        <p:attrNameLst>
                                          <p:attrName>ppt_h</p:attrName>
                                        </p:attrNameLst>
                                      </p:cBhvr>
                                      <p:tavLst>
                                        <p:tav tm="0">
                                          <p:val>
                                            <p:fltVal val="0"/>
                                          </p:val>
                                        </p:tav>
                                        <p:tav tm="100000">
                                          <p:val>
                                            <p:strVal val="#ppt_h"/>
                                          </p:val>
                                        </p:tav>
                                      </p:tavLst>
                                    </p:anim>
                                    <p:anim calcmode="lin" valueType="num">
                                      <p:cBhvr>
                                        <p:cTn id="65"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40" grpId="0"/>
      <p:bldP spid="44" grpId="0"/>
      <p:bldP spid="35" grpId="0" animBg="1"/>
      <p:bldP spid="36" grpId="0"/>
      <p:bldP spid="37" grpId="0" animBg="1"/>
      <p:bldP spid="43" grpId="0" animBg="1"/>
      <p:bldP spid="49" grpId="0"/>
      <p:bldP spid="50" grpId="0" animBg="1"/>
      <p:bldP spid="51" grpId="0" animBg="1"/>
      <p:bldP spid="5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a:t>
            </a:r>
            <a:endParaRPr lang="en-US" dirty="0"/>
          </a:p>
        </p:txBody>
      </p:sp>
      <p:grpSp>
        <p:nvGrpSpPr>
          <p:cNvPr id="3" name="Group 2"/>
          <p:cNvGrpSpPr/>
          <p:nvPr/>
        </p:nvGrpSpPr>
        <p:grpSpPr>
          <a:xfrm>
            <a:off x="381000" y="1981200"/>
            <a:ext cx="1905000" cy="381000"/>
            <a:chOff x="1219200" y="1143000"/>
            <a:chExt cx="1905000" cy="381000"/>
          </a:xfrm>
        </p:grpSpPr>
        <p:sp>
          <p:nvSpPr>
            <p:cNvPr id="4" name="Rectangle 3"/>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2743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381000" y="2514600"/>
            <a:ext cx="1905000" cy="381000"/>
            <a:chOff x="1219200" y="1143000"/>
            <a:chExt cx="1905000" cy="381000"/>
          </a:xfrm>
        </p:grpSpPr>
        <p:sp>
          <p:nvSpPr>
            <p:cNvPr id="8" name="Rectangle 7"/>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2743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381000" y="3581400"/>
            <a:ext cx="1905000" cy="381000"/>
            <a:chOff x="1219200" y="1143000"/>
            <a:chExt cx="1905000" cy="381000"/>
          </a:xfrm>
        </p:grpSpPr>
        <p:sp>
          <p:nvSpPr>
            <p:cNvPr id="12" name="Rectangle 11"/>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2743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381000" y="3048000"/>
            <a:ext cx="1905000" cy="381000"/>
            <a:chOff x="1219200" y="1143000"/>
            <a:chExt cx="1905000" cy="381000"/>
          </a:xfrm>
        </p:grpSpPr>
        <p:sp>
          <p:nvSpPr>
            <p:cNvPr id="16" name="Rectangle 15"/>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2743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2590800" y="3581400"/>
            <a:ext cx="1855775" cy="381000"/>
            <a:chOff x="3505200" y="1143000"/>
            <a:chExt cx="1855775" cy="381000"/>
          </a:xfrm>
        </p:grpSpPr>
        <p:sp>
          <p:nvSpPr>
            <p:cNvPr id="20" name="Rectangle 19"/>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505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2590800" y="1981200"/>
            <a:ext cx="1855775" cy="381000"/>
            <a:chOff x="3505200" y="1143000"/>
            <a:chExt cx="1855775" cy="381000"/>
          </a:xfrm>
        </p:grpSpPr>
        <p:sp>
          <p:nvSpPr>
            <p:cNvPr id="24" name="Rectangle 23"/>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505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2590800" y="3048000"/>
            <a:ext cx="1855775" cy="381000"/>
            <a:chOff x="3505200" y="1143000"/>
            <a:chExt cx="1855775" cy="381000"/>
          </a:xfrm>
        </p:grpSpPr>
        <p:sp>
          <p:nvSpPr>
            <p:cNvPr id="28" name="Rectangle 27"/>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505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2590800" y="2514600"/>
            <a:ext cx="1855775" cy="381000"/>
            <a:chOff x="3505200" y="1143000"/>
            <a:chExt cx="1855775" cy="381000"/>
          </a:xfrm>
        </p:grpSpPr>
        <p:sp>
          <p:nvSpPr>
            <p:cNvPr id="32" name="Rectangle 31"/>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505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1029494" y="339010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295400" y="4876800"/>
            <a:ext cx="2286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merge to join</a:t>
            </a:r>
            <a:endParaRPr lang="en-US" sz="2000" b="0" dirty="0">
              <a:solidFill>
                <a:schemeClr val="bg1"/>
              </a:solidFill>
              <a:latin typeface="Gill Sans"/>
              <a:cs typeface="Gill Sans"/>
            </a:endParaRPr>
          </a:p>
        </p:txBody>
      </p:sp>
      <p:sp>
        <p:nvSpPr>
          <p:cNvPr id="39" name="TextBox 38"/>
          <p:cNvSpPr txBox="1"/>
          <p:nvPr/>
        </p:nvSpPr>
        <p:spPr>
          <a:xfrm>
            <a:off x="32004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sort-merge join</a:t>
            </a:r>
            <a:endParaRPr lang="en-US" sz="2400" b="0" dirty="0">
              <a:solidFill>
                <a:schemeClr val="bg2"/>
              </a:solidFill>
              <a:latin typeface="Gill Sans"/>
              <a:cs typeface="Gill Sans"/>
            </a:endParaRPr>
          </a:p>
        </p:txBody>
      </p:sp>
      <p:sp>
        <p:nvSpPr>
          <p:cNvPr id="76" name="TextBox 75"/>
          <p:cNvSpPr txBox="1"/>
          <p:nvPr/>
        </p:nvSpPr>
        <p:spPr>
          <a:xfrm>
            <a:off x="381000" y="1214735"/>
            <a:ext cx="6400800" cy="461665"/>
          </a:xfrm>
          <a:prstGeom prst="rect">
            <a:avLst/>
          </a:prstGeom>
          <a:noFill/>
        </p:spPr>
        <p:txBody>
          <a:bodyPr wrap="square" rtlCol="0">
            <a:spAutoFit/>
          </a:bodyPr>
          <a:lstStyle/>
          <a:p>
            <a:r>
              <a:rPr lang="en-US" sz="2400" b="0" dirty="0">
                <a:solidFill>
                  <a:schemeClr val="bg2"/>
                </a:solidFill>
                <a:latin typeface="Gill Sans"/>
                <a:cs typeface="Gill Sans"/>
              </a:rPr>
              <a:t>Assume two datasets are sorted by the join key:</a:t>
            </a:r>
          </a:p>
        </p:txBody>
      </p:sp>
    </p:spTree>
    <p:extLst>
      <p:ext uri="{BB962C8B-B14F-4D97-AF65-F5344CB8AC3E}">
        <p14:creationId xmlns:p14="http://schemas.microsoft.com/office/powerpoint/2010/main" val="176415798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a:t>
            </a:r>
            <a:endParaRPr lang="en-US" dirty="0"/>
          </a:p>
        </p:txBody>
      </p:sp>
      <p:grpSp>
        <p:nvGrpSpPr>
          <p:cNvPr id="3" name="Group 2"/>
          <p:cNvGrpSpPr/>
          <p:nvPr/>
        </p:nvGrpSpPr>
        <p:grpSpPr>
          <a:xfrm>
            <a:off x="381000" y="1981200"/>
            <a:ext cx="1905000" cy="381000"/>
            <a:chOff x="1219200" y="1143000"/>
            <a:chExt cx="1905000" cy="381000"/>
          </a:xfrm>
        </p:grpSpPr>
        <p:sp>
          <p:nvSpPr>
            <p:cNvPr id="4" name="Rectangle 3"/>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2743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381000" y="2514600"/>
            <a:ext cx="1905000" cy="381000"/>
            <a:chOff x="1219200" y="1143000"/>
            <a:chExt cx="1905000" cy="381000"/>
          </a:xfrm>
        </p:grpSpPr>
        <p:sp>
          <p:nvSpPr>
            <p:cNvPr id="8" name="Rectangle 7"/>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2743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381000" y="3581400"/>
            <a:ext cx="1905000" cy="381000"/>
            <a:chOff x="1219200" y="1143000"/>
            <a:chExt cx="1905000" cy="381000"/>
          </a:xfrm>
        </p:grpSpPr>
        <p:sp>
          <p:nvSpPr>
            <p:cNvPr id="12" name="Rectangle 11"/>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2743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381000" y="3048000"/>
            <a:ext cx="1905000" cy="381000"/>
            <a:chOff x="1219200" y="1143000"/>
            <a:chExt cx="1905000" cy="381000"/>
          </a:xfrm>
        </p:grpSpPr>
        <p:sp>
          <p:nvSpPr>
            <p:cNvPr id="16" name="Rectangle 15"/>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2743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2590800" y="3581400"/>
            <a:ext cx="1855775" cy="381000"/>
            <a:chOff x="3505200" y="1143000"/>
            <a:chExt cx="1855775" cy="381000"/>
          </a:xfrm>
        </p:grpSpPr>
        <p:sp>
          <p:nvSpPr>
            <p:cNvPr id="20" name="Rectangle 19"/>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505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2590800" y="1981200"/>
            <a:ext cx="1855775" cy="381000"/>
            <a:chOff x="3505200" y="1143000"/>
            <a:chExt cx="1855775" cy="381000"/>
          </a:xfrm>
        </p:grpSpPr>
        <p:sp>
          <p:nvSpPr>
            <p:cNvPr id="24" name="Rectangle 23"/>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505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2590800" y="3048000"/>
            <a:ext cx="1855775" cy="381000"/>
            <a:chOff x="3505200" y="1143000"/>
            <a:chExt cx="1855775" cy="381000"/>
          </a:xfrm>
        </p:grpSpPr>
        <p:sp>
          <p:nvSpPr>
            <p:cNvPr id="28" name="Rectangle 27"/>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505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2590800" y="2514600"/>
            <a:ext cx="1855775" cy="381000"/>
            <a:chOff x="3505200" y="1143000"/>
            <a:chExt cx="1855775" cy="381000"/>
          </a:xfrm>
        </p:grpSpPr>
        <p:sp>
          <p:nvSpPr>
            <p:cNvPr id="32" name="Rectangle 31"/>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505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1029494" y="339010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nvGrpSpPr>
          <p:cNvPr id="42" name="Group 41"/>
          <p:cNvGrpSpPr/>
          <p:nvPr/>
        </p:nvGrpSpPr>
        <p:grpSpPr>
          <a:xfrm>
            <a:off x="4800600" y="1981200"/>
            <a:ext cx="1905000" cy="381000"/>
            <a:chOff x="1219200" y="1143000"/>
            <a:chExt cx="1905000" cy="381000"/>
          </a:xfrm>
        </p:grpSpPr>
        <p:sp>
          <p:nvSpPr>
            <p:cNvPr id="43" name="Rectangle 42"/>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TextBox 43"/>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5" name="Rectangle 44"/>
            <p:cNvSpPr/>
            <p:nvPr/>
          </p:nvSpPr>
          <p:spPr>
            <a:xfrm>
              <a:off x="2743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46" name="Group 45"/>
          <p:cNvGrpSpPr/>
          <p:nvPr/>
        </p:nvGrpSpPr>
        <p:grpSpPr>
          <a:xfrm>
            <a:off x="4800600" y="2514600"/>
            <a:ext cx="1905000" cy="381000"/>
            <a:chOff x="1219200" y="1143000"/>
            <a:chExt cx="1905000" cy="381000"/>
          </a:xfrm>
        </p:grpSpPr>
        <p:sp>
          <p:nvSpPr>
            <p:cNvPr id="47" name="Rectangle 46"/>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49" name="Rectangle 48"/>
            <p:cNvSpPr/>
            <p:nvPr/>
          </p:nvSpPr>
          <p:spPr>
            <a:xfrm>
              <a:off x="2743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0" name="Group 49"/>
          <p:cNvGrpSpPr/>
          <p:nvPr/>
        </p:nvGrpSpPr>
        <p:grpSpPr>
          <a:xfrm>
            <a:off x="4800600" y="3581400"/>
            <a:ext cx="1905000" cy="381000"/>
            <a:chOff x="1219200" y="1143000"/>
            <a:chExt cx="1905000" cy="381000"/>
          </a:xfrm>
        </p:grpSpPr>
        <p:sp>
          <p:nvSpPr>
            <p:cNvPr id="51" name="Rectangle 50"/>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2" name="TextBox 51"/>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53" name="Rectangle 52"/>
            <p:cNvSpPr/>
            <p:nvPr/>
          </p:nvSpPr>
          <p:spPr>
            <a:xfrm>
              <a:off x="2743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4" name="Group 53"/>
          <p:cNvGrpSpPr/>
          <p:nvPr/>
        </p:nvGrpSpPr>
        <p:grpSpPr>
          <a:xfrm>
            <a:off x="4800600" y="3048000"/>
            <a:ext cx="1905000" cy="381000"/>
            <a:chOff x="1219200" y="1143000"/>
            <a:chExt cx="1905000" cy="381000"/>
          </a:xfrm>
        </p:grpSpPr>
        <p:sp>
          <p:nvSpPr>
            <p:cNvPr id="55" name="Rectangle 54"/>
            <p:cNvSpPr/>
            <p:nvPr/>
          </p:nvSpPr>
          <p:spPr>
            <a:xfrm>
              <a:off x="1676400" y="1143000"/>
              <a:ext cx="990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6" name="TextBox 55"/>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57" name="Rectangle 56"/>
            <p:cNvSpPr/>
            <p:nvPr/>
          </p:nvSpPr>
          <p:spPr>
            <a:xfrm>
              <a:off x="2743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8" name="Group 57"/>
          <p:cNvGrpSpPr/>
          <p:nvPr/>
        </p:nvGrpSpPr>
        <p:grpSpPr>
          <a:xfrm>
            <a:off x="7010400" y="3581400"/>
            <a:ext cx="1855775" cy="381000"/>
            <a:chOff x="3505200" y="1143000"/>
            <a:chExt cx="1855775" cy="381000"/>
          </a:xfrm>
        </p:grpSpPr>
        <p:sp>
          <p:nvSpPr>
            <p:cNvPr id="59" name="Rectangle 58"/>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61" name="Rectangle 60"/>
            <p:cNvSpPr/>
            <p:nvPr/>
          </p:nvSpPr>
          <p:spPr>
            <a:xfrm>
              <a:off x="3505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62" name="Group 61"/>
          <p:cNvGrpSpPr/>
          <p:nvPr/>
        </p:nvGrpSpPr>
        <p:grpSpPr>
          <a:xfrm>
            <a:off x="7010400" y="1981200"/>
            <a:ext cx="1855775" cy="381000"/>
            <a:chOff x="3505200" y="1143000"/>
            <a:chExt cx="1855775" cy="381000"/>
          </a:xfrm>
        </p:grpSpPr>
        <p:sp>
          <p:nvSpPr>
            <p:cNvPr id="63" name="Rectangle 62"/>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4" name="TextBox 63"/>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65" name="Rectangle 64"/>
            <p:cNvSpPr/>
            <p:nvPr/>
          </p:nvSpPr>
          <p:spPr>
            <a:xfrm>
              <a:off x="3505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66" name="Group 65"/>
          <p:cNvGrpSpPr/>
          <p:nvPr/>
        </p:nvGrpSpPr>
        <p:grpSpPr>
          <a:xfrm>
            <a:off x="7010400" y="3048000"/>
            <a:ext cx="1855775" cy="381000"/>
            <a:chOff x="3505200" y="1143000"/>
            <a:chExt cx="1855775" cy="381000"/>
          </a:xfrm>
        </p:grpSpPr>
        <p:sp>
          <p:nvSpPr>
            <p:cNvPr id="67" name="Rectangle 66"/>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8" name="TextBox 67"/>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9" name="Rectangle 68"/>
            <p:cNvSpPr/>
            <p:nvPr/>
          </p:nvSpPr>
          <p:spPr>
            <a:xfrm>
              <a:off x="3505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0" name="Group 69"/>
          <p:cNvGrpSpPr/>
          <p:nvPr/>
        </p:nvGrpSpPr>
        <p:grpSpPr>
          <a:xfrm>
            <a:off x="7010400" y="2514600"/>
            <a:ext cx="1855775" cy="381000"/>
            <a:chOff x="3505200" y="1143000"/>
            <a:chExt cx="1855775" cy="381000"/>
          </a:xfrm>
        </p:grpSpPr>
        <p:sp>
          <p:nvSpPr>
            <p:cNvPr id="71" name="Rectangle 70"/>
            <p:cNvSpPr/>
            <p:nvPr/>
          </p:nvSpPr>
          <p:spPr>
            <a:xfrm>
              <a:off x="3962400" y="1143000"/>
              <a:ext cx="990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2" name="TextBox 71"/>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73" name="Rectangle 72"/>
            <p:cNvSpPr/>
            <p:nvPr/>
          </p:nvSpPr>
          <p:spPr>
            <a:xfrm>
              <a:off x="3505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74" name="Straight Arrow Connector 73"/>
          <p:cNvCxnSpPr/>
          <p:nvPr/>
        </p:nvCxnSpPr>
        <p:spPr bwMode="auto">
          <a:xfrm rot="5400000">
            <a:off x="5449094" y="339010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76" name="TextBox 75"/>
          <p:cNvSpPr txBox="1"/>
          <p:nvPr/>
        </p:nvSpPr>
        <p:spPr>
          <a:xfrm>
            <a:off x="381000" y="1214735"/>
            <a:ext cx="6400800" cy="461665"/>
          </a:xfrm>
          <a:prstGeom prst="rect">
            <a:avLst/>
          </a:prstGeom>
          <a:noFill/>
        </p:spPr>
        <p:txBody>
          <a:bodyPr wrap="square" rtlCol="0">
            <a:spAutoFit/>
          </a:bodyPr>
          <a:lstStyle/>
          <a:p>
            <a:r>
              <a:rPr lang="en-US" sz="2400" b="0" dirty="0">
                <a:solidFill>
                  <a:schemeClr val="bg2"/>
                </a:solidFill>
                <a:latin typeface="Gill Sans"/>
                <a:cs typeface="Gill Sans"/>
              </a:rPr>
              <a:t>Assume two datasets are sorted by the join key:</a:t>
            </a:r>
          </a:p>
        </p:txBody>
      </p:sp>
      <p:sp>
        <p:nvSpPr>
          <p:cNvPr id="77" name="TextBox 76"/>
          <p:cNvSpPr txBox="1"/>
          <p:nvPr/>
        </p:nvSpPr>
        <p:spPr>
          <a:xfrm>
            <a:off x="1295400" y="4876800"/>
            <a:ext cx="2286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merge to join</a:t>
            </a:r>
            <a:endParaRPr lang="en-US" sz="2000" b="0" dirty="0">
              <a:solidFill>
                <a:schemeClr val="bg1"/>
              </a:solidFill>
              <a:latin typeface="Gill Sans"/>
              <a:cs typeface="Gill Sans"/>
            </a:endParaRPr>
          </a:p>
        </p:txBody>
      </p:sp>
      <p:sp>
        <p:nvSpPr>
          <p:cNvPr id="78" name="TextBox 77"/>
          <p:cNvSpPr txBox="1"/>
          <p:nvPr/>
        </p:nvSpPr>
        <p:spPr>
          <a:xfrm>
            <a:off x="5715000" y="4876800"/>
            <a:ext cx="2286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merge to join</a:t>
            </a:r>
            <a:endParaRPr lang="en-US" sz="2000" b="0" dirty="0">
              <a:solidFill>
                <a:schemeClr val="bg1"/>
              </a:solidFill>
              <a:latin typeface="Gill Sans"/>
              <a:cs typeface="Gill Sans"/>
            </a:endParaRPr>
          </a:p>
        </p:txBody>
      </p:sp>
      <p:sp>
        <p:nvSpPr>
          <p:cNvPr id="79" name="TextBox 78"/>
          <p:cNvSpPr txBox="1"/>
          <p:nvPr/>
        </p:nvSpPr>
        <p:spPr>
          <a:xfrm>
            <a:off x="32004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sort-merge join</a:t>
            </a:r>
            <a:endParaRPr lang="en-US" sz="2400" b="0" dirty="0">
              <a:solidFill>
                <a:schemeClr val="bg2"/>
              </a:solidFill>
              <a:latin typeface="Gill Sans"/>
              <a:cs typeface="Gill Sans"/>
            </a:endParaRPr>
          </a:p>
        </p:txBody>
      </p:sp>
      <p:sp>
        <p:nvSpPr>
          <p:cNvPr id="80" name="TextBox 79"/>
          <p:cNvSpPr txBox="1"/>
          <p:nvPr/>
        </p:nvSpPr>
        <p:spPr>
          <a:xfrm>
            <a:off x="457200" y="5715000"/>
            <a:ext cx="5288126" cy="523220"/>
          </a:xfrm>
          <a:prstGeom prst="rect">
            <a:avLst/>
          </a:prstGeom>
          <a:noFill/>
        </p:spPr>
        <p:txBody>
          <a:bodyPr wrap="none" rtlCol="0">
            <a:spAutoFit/>
          </a:bodyPr>
          <a:lstStyle/>
          <a:p>
            <a:r>
              <a:rPr lang="en-US" sz="2800" dirty="0" smtClean="0">
                <a:solidFill>
                  <a:srgbClr val="FF0000"/>
                </a:solidFill>
                <a:latin typeface="Gill Sans"/>
                <a:cs typeface="Gill Sans"/>
              </a:rPr>
              <a:t>How can we parallelize this?</a:t>
            </a:r>
            <a:endParaRPr lang="en-US" sz="2800" dirty="0">
              <a:solidFill>
                <a:srgbClr val="FF0000"/>
              </a:solidFill>
              <a:latin typeface="Gill Sans"/>
              <a:cs typeface="Gill Sans"/>
            </a:endParaRPr>
          </a:p>
        </p:txBody>
      </p:sp>
      <p:sp>
        <p:nvSpPr>
          <p:cNvPr id="81" name="TextBox 80"/>
          <p:cNvSpPr txBox="1"/>
          <p:nvPr/>
        </p:nvSpPr>
        <p:spPr>
          <a:xfrm>
            <a:off x="5655201" y="5715000"/>
            <a:ext cx="3031599" cy="523220"/>
          </a:xfrm>
          <a:prstGeom prst="rect">
            <a:avLst/>
          </a:prstGeom>
          <a:noFill/>
        </p:spPr>
        <p:txBody>
          <a:bodyPr wrap="none" rtlCol="0">
            <a:spAutoFit/>
          </a:bodyPr>
          <a:lstStyle/>
          <a:p>
            <a:r>
              <a:rPr lang="en-US" sz="2800" dirty="0" smtClean="0">
                <a:solidFill>
                  <a:srgbClr val="FF0000"/>
                </a:solidFill>
                <a:latin typeface="Gill Sans"/>
                <a:cs typeface="Gill Sans"/>
              </a:rPr>
              <a:t>Co-partitioning</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5732855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a:t>
            </a:r>
            <a:endParaRPr lang="en-US" dirty="0"/>
          </a:p>
        </p:txBody>
      </p:sp>
      <p:sp>
        <p:nvSpPr>
          <p:cNvPr id="3" name="Content Placeholder 2"/>
          <p:cNvSpPr>
            <a:spLocks noGrp="1"/>
          </p:cNvSpPr>
          <p:nvPr>
            <p:ph idx="1"/>
          </p:nvPr>
        </p:nvSpPr>
        <p:spPr/>
        <p:txBody>
          <a:bodyPr/>
          <a:lstStyle/>
          <a:p>
            <a:r>
              <a:rPr lang="en-US" dirty="0" smtClean="0"/>
              <a:t>Works if…</a:t>
            </a:r>
          </a:p>
          <a:p>
            <a:pPr lvl="1"/>
            <a:r>
              <a:rPr lang="en-US" dirty="0" smtClean="0"/>
              <a:t>Two datasets are co-partitioned</a:t>
            </a:r>
          </a:p>
          <a:p>
            <a:pPr lvl="1"/>
            <a:r>
              <a:rPr lang="en-US" dirty="0" smtClean="0"/>
              <a:t>Sorted by join key</a:t>
            </a:r>
          </a:p>
          <a:p>
            <a:r>
              <a:rPr lang="en-US" dirty="0" smtClean="0"/>
              <a:t>MapReduce implementation:</a:t>
            </a:r>
          </a:p>
          <a:p>
            <a:pPr lvl="1"/>
            <a:r>
              <a:rPr lang="en-US" dirty="0" smtClean="0"/>
              <a:t>Map over one dataset, read from other corresponding partition</a:t>
            </a:r>
          </a:p>
          <a:p>
            <a:pPr lvl="1"/>
            <a:r>
              <a:rPr lang="en-US" dirty="0" smtClean="0"/>
              <a:t>No reducers necessary (unless to do something else)</a:t>
            </a:r>
          </a:p>
          <a:p>
            <a:r>
              <a:rPr lang="en-US" dirty="0" smtClean="0"/>
              <a:t>Co-partitioned, sorted datasets: realistic to expect?</a:t>
            </a:r>
            <a:endParaRPr lang="en-US" dirty="0"/>
          </a:p>
        </p:txBody>
      </p:sp>
      <p:sp>
        <p:nvSpPr>
          <p:cNvPr id="4" name="TextBox 3"/>
          <p:cNvSpPr txBox="1"/>
          <p:nvPr/>
        </p:nvSpPr>
        <p:spPr>
          <a:xfrm>
            <a:off x="3200400" y="452735"/>
            <a:ext cx="41910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sort-merge join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466726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Join</a:t>
            </a:r>
            <a:endParaRPr lang="en-US" dirty="0"/>
          </a:p>
        </p:txBody>
      </p:sp>
      <p:sp>
        <p:nvSpPr>
          <p:cNvPr id="3" name="Content Placeholder 2"/>
          <p:cNvSpPr>
            <a:spLocks noGrp="1"/>
          </p:cNvSpPr>
          <p:nvPr>
            <p:ph idx="1"/>
          </p:nvPr>
        </p:nvSpPr>
        <p:spPr/>
        <p:txBody>
          <a:bodyPr/>
          <a:lstStyle/>
          <a:p>
            <a:r>
              <a:rPr lang="en-US" dirty="0" smtClean="0"/>
              <a:t>Basic idea:</a:t>
            </a:r>
          </a:p>
          <a:p>
            <a:pPr lvl="1"/>
            <a:r>
              <a:rPr lang="en-US" dirty="0" smtClean="0"/>
              <a:t>Load one dataset into memory in a </a:t>
            </a:r>
            <a:r>
              <a:rPr lang="en-US" dirty="0" err="1" smtClean="0"/>
              <a:t>hashmap</a:t>
            </a:r>
            <a:r>
              <a:rPr lang="en-US" dirty="0" smtClean="0"/>
              <a:t>, keyed by join key</a:t>
            </a:r>
          </a:p>
          <a:p>
            <a:pPr lvl="1"/>
            <a:r>
              <a:rPr lang="en-US" dirty="0" smtClean="0"/>
              <a:t>Read other dataset, probe for join key</a:t>
            </a:r>
          </a:p>
          <a:p>
            <a:r>
              <a:rPr lang="en-US" dirty="0" smtClean="0"/>
              <a:t>Works if…</a:t>
            </a:r>
          </a:p>
          <a:p>
            <a:pPr lvl="1"/>
            <a:r>
              <a:rPr lang="en-US" dirty="0" smtClean="0"/>
              <a:t>R &lt;&lt; S and R fits into memory</a:t>
            </a:r>
          </a:p>
          <a:p>
            <a:r>
              <a:rPr lang="en-US" dirty="0" smtClean="0"/>
              <a:t>MapReduce </a:t>
            </a:r>
            <a:r>
              <a:rPr lang="en-US" dirty="0" smtClean="0"/>
              <a:t>implementation:</a:t>
            </a:r>
            <a:endParaRPr lang="en-US" dirty="0" smtClean="0"/>
          </a:p>
          <a:p>
            <a:pPr lvl="1"/>
            <a:r>
              <a:rPr lang="en-US" dirty="0" smtClean="0"/>
              <a:t>Distribute R to all </a:t>
            </a:r>
            <a:r>
              <a:rPr lang="en-US" dirty="0" smtClean="0"/>
              <a:t>nodes (e.g., </a:t>
            </a:r>
            <a:r>
              <a:rPr lang="en-US" dirty="0" err="1" smtClean="0"/>
              <a:t>DistributedCache</a:t>
            </a:r>
            <a:r>
              <a:rPr lang="en-US" dirty="0" smtClean="0"/>
              <a:t>)</a:t>
            </a:r>
            <a:endParaRPr lang="en-US" dirty="0" smtClean="0"/>
          </a:p>
          <a:p>
            <a:pPr lvl="1"/>
            <a:r>
              <a:rPr lang="en-US" dirty="0" smtClean="0"/>
              <a:t>Map over S, each mapper loads R in memory and builds the </a:t>
            </a:r>
            <a:r>
              <a:rPr lang="en-US" dirty="0" err="1" smtClean="0"/>
              <a:t>hashmap</a:t>
            </a:r>
            <a:endParaRPr lang="en-US" dirty="0" smtClean="0"/>
          </a:p>
          <a:p>
            <a:pPr lvl="1"/>
            <a:r>
              <a:rPr lang="en-US" dirty="0" smtClean="0"/>
              <a:t>For every tuple in S, probe join key in R</a:t>
            </a:r>
          </a:p>
          <a:p>
            <a:pPr lvl="1"/>
            <a:r>
              <a:rPr lang="en-US" dirty="0"/>
              <a:t>No reducers necessary (unless to do something else)</a:t>
            </a:r>
          </a:p>
        </p:txBody>
      </p:sp>
      <p:sp>
        <p:nvSpPr>
          <p:cNvPr id="4" name="TextBox 3"/>
          <p:cNvSpPr txBox="1"/>
          <p:nvPr/>
        </p:nvSpPr>
        <p:spPr>
          <a:xfrm>
            <a:off x="2362200" y="452735"/>
            <a:ext cx="4876800" cy="461665"/>
          </a:xfrm>
          <a:prstGeom prst="rect">
            <a:avLst/>
          </a:prstGeom>
          <a:noFill/>
        </p:spPr>
        <p:txBody>
          <a:bodyPr wrap="square" rtlCol="0">
            <a:spAutoFit/>
          </a:bodyPr>
          <a:lstStyle/>
          <a:p>
            <a:r>
              <a:rPr lang="en-US" sz="2400" b="0" dirty="0">
                <a:solidFill>
                  <a:schemeClr val="bg2"/>
                </a:solidFill>
                <a:latin typeface="Gill Sans"/>
                <a:cs typeface="Gill Sans"/>
              </a:rPr>
              <a:t>aka </a:t>
            </a:r>
            <a:r>
              <a:rPr lang="en-US" sz="2400" b="0" dirty="0" smtClean="0">
                <a:solidFill>
                  <a:schemeClr val="bg2"/>
                </a:solidFill>
                <a:latin typeface="Gill Sans"/>
                <a:cs typeface="Gill Sans"/>
              </a:rPr>
              <a:t>broadcast </a:t>
            </a:r>
            <a:r>
              <a:rPr lang="en-US" sz="2400" b="0" dirty="0" smtClean="0">
                <a:solidFill>
                  <a:schemeClr val="bg2"/>
                </a:solidFill>
                <a:latin typeface="Gill Sans"/>
                <a:cs typeface="Gill Sans"/>
              </a:rPr>
              <a:t>join, replicated join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540956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 Join Variants</a:t>
            </a:r>
            <a:endParaRPr lang="en-US" dirty="0"/>
          </a:p>
        </p:txBody>
      </p:sp>
      <p:sp>
        <p:nvSpPr>
          <p:cNvPr id="3" name="Content Placeholder 2"/>
          <p:cNvSpPr>
            <a:spLocks noGrp="1"/>
          </p:cNvSpPr>
          <p:nvPr>
            <p:ph idx="1"/>
          </p:nvPr>
        </p:nvSpPr>
        <p:spPr/>
        <p:txBody>
          <a:bodyPr/>
          <a:lstStyle/>
          <a:p>
            <a:r>
              <a:rPr lang="en-US" dirty="0" smtClean="0"/>
              <a:t>Co-partitioned variant:</a:t>
            </a:r>
          </a:p>
          <a:p>
            <a:pPr lvl="1"/>
            <a:r>
              <a:rPr lang="en-US" dirty="0" smtClean="0"/>
              <a:t>R and S co-partitioned (but not sorted)?</a:t>
            </a:r>
          </a:p>
          <a:p>
            <a:pPr lvl="1"/>
            <a:r>
              <a:rPr lang="en-US" dirty="0" smtClean="0"/>
              <a:t>Only need to build </a:t>
            </a:r>
            <a:r>
              <a:rPr lang="en-US" dirty="0" err="1" smtClean="0"/>
              <a:t>hashmap</a:t>
            </a:r>
            <a:r>
              <a:rPr lang="en-US" dirty="0" smtClean="0"/>
              <a:t> on the corresponding partition</a:t>
            </a:r>
          </a:p>
          <a:p>
            <a:r>
              <a:rPr lang="en-US" dirty="0" smtClean="0"/>
              <a:t>Striped variant:</a:t>
            </a:r>
          </a:p>
          <a:p>
            <a:pPr lvl="1"/>
            <a:r>
              <a:rPr lang="en-US" dirty="0" smtClean="0"/>
              <a:t>R too big to fit into memory? </a:t>
            </a:r>
          </a:p>
          <a:p>
            <a:pPr lvl="1"/>
            <a:r>
              <a:rPr lang="en-US" dirty="0" smtClean="0"/>
              <a:t>Divide R into R</a:t>
            </a:r>
            <a:r>
              <a:rPr lang="en-US" baseline="-25000" dirty="0" smtClean="0"/>
              <a:t>1</a:t>
            </a:r>
            <a:r>
              <a:rPr lang="en-US" dirty="0" smtClean="0"/>
              <a:t>, R</a:t>
            </a:r>
            <a:r>
              <a:rPr lang="en-US" baseline="-25000" dirty="0" smtClean="0"/>
              <a:t>2</a:t>
            </a:r>
            <a:r>
              <a:rPr lang="en-US" dirty="0" smtClean="0"/>
              <a:t>, R</a:t>
            </a:r>
            <a:r>
              <a:rPr lang="en-US" baseline="-25000" dirty="0" smtClean="0"/>
              <a:t>3</a:t>
            </a:r>
            <a:r>
              <a:rPr lang="en-US" dirty="0" smtClean="0"/>
              <a:t>, … </a:t>
            </a:r>
            <a:r>
              <a:rPr lang="en-US" dirty="0" err="1" smtClean="0"/>
              <a:t>s.t</a:t>
            </a:r>
            <a:r>
              <a:rPr lang="en-US" dirty="0" smtClean="0"/>
              <a:t>. each </a:t>
            </a:r>
            <a:r>
              <a:rPr lang="en-US" dirty="0" err="1" smtClean="0"/>
              <a:t>R</a:t>
            </a:r>
            <a:r>
              <a:rPr lang="en-US" i="1" baseline="-25000" dirty="0" err="1" smtClean="0"/>
              <a:t>n</a:t>
            </a:r>
            <a:r>
              <a:rPr lang="en-US" dirty="0" smtClean="0"/>
              <a:t> fits into memory</a:t>
            </a:r>
          </a:p>
          <a:p>
            <a:pPr lvl="1"/>
            <a:r>
              <a:rPr lang="en-US" dirty="0" smtClean="0"/>
              <a:t>Perform </a:t>
            </a:r>
            <a:r>
              <a:rPr lang="en-US" dirty="0" smtClean="0"/>
              <a:t>hash join: </a:t>
            </a:r>
            <a:r>
              <a:rPr lang="en-US" dirty="0" smtClean="0">
                <a:sym typeface="Symbol"/>
              </a:rPr>
              <a:t></a:t>
            </a:r>
            <a:r>
              <a:rPr lang="en-US" i="1" dirty="0" smtClean="0">
                <a:sym typeface="Symbol"/>
              </a:rPr>
              <a:t>n</a:t>
            </a:r>
            <a:r>
              <a:rPr lang="en-US" dirty="0" smtClean="0">
                <a:sym typeface="Symbol"/>
              </a:rPr>
              <a:t>, </a:t>
            </a:r>
            <a:r>
              <a:rPr lang="en-US" dirty="0" err="1" smtClean="0"/>
              <a:t>R</a:t>
            </a:r>
            <a:r>
              <a:rPr lang="en-US" i="1" baseline="-25000" dirty="0" err="1" smtClean="0"/>
              <a:t>n</a:t>
            </a:r>
            <a:r>
              <a:rPr lang="en-US" dirty="0" smtClean="0"/>
              <a:t> ⋈ S</a:t>
            </a:r>
          </a:p>
          <a:p>
            <a:pPr lvl="1"/>
            <a:r>
              <a:rPr lang="en-US" dirty="0" smtClean="0"/>
              <a:t>Take the union of all join results</a:t>
            </a:r>
          </a:p>
          <a:p>
            <a:r>
              <a:rPr lang="en-US" dirty="0" smtClean="0"/>
              <a:t>Use a global key-value store:</a:t>
            </a:r>
          </a:p>
          <a:p>
            <a:pPr lvl="1"/>
            <a:r>
              <a:rPr lang="en-US" dirty="0" smtClean="0"/>
              <a:t>Load R into </a:t>
            </a:r>
            <a:r>
              <a:rPr lang="en-US" dirty="0" err="1" smtClean="0"/>
              <a:t>memcached</a:t>
            </a:r>
            <a:r>
              <a:rPr lang="en-US" dirty="0" smtClean="0"/>
              <a:t> (or </a:t>
            </a:r>
            <a:r>
              <a:rPr lang="en-US" dirty="0" err="1" smtClean="0"/>
              <a:t>Redis</a:t>
            </a:r>
            <a:r>
              <a:rPr lang="en-US" dirty="0" smtClean="0"/>
              <a:t>)</a:t>
            </a:r>
          </a:p>
          <a:p>
            <a:pPr lvl="1"/>
            <a:r>
              <a:rPr lang="en-US" dirty="0" smtClean="0"/>
              <a:t>Probe global key-value store for join key</a:t>
            </a:r>
            <a:endParaRPr lang="en-US" dirty="0"/>
          </a:p>
        </p:txBody>
      </p:sp>
    </p:spTree>
    <p:extLst>
      <p:ext uri="{BB962C8B-B14F-4D97-AF65-F5344CB8AC3E}">
        <p14:creationId xmlns:p14="http://schemas.microsoft.com/office/powerpoint/2010/main" val="39451188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914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Databases</a:t>
            </a:r>
            <a:r>
              <a:rPr kumimoji="0" lang="en-US" sz="3600" b="0" i="0" u="none" strike="noStrike" kern="0" cap="none" spc="0" normalizeH="0" noProof="0" dirty="0" smtClean="0">
                <a:ln>
                  <a:noFill/>
                </a:ln>
                <a:solidFill>
                  <a:srgbClr val="000000"/>
                </a:solidFill>
                <a:effectLst/>
                <a:uLnTx/>
                <a:uFillTx/>
                <a:latin typeface="Gill Sans"/>
                <a:ea typeface="+mj-ea"/>
                <a:cs typeface="Gill Sans"/>
              </a:rPr>
              <a:t> are great…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1595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has structure (and you know what the structure is)</a:t>
            </a:r>
          </a:p>
        </p:txBody>
      </p:sp>
      <p:sp>
        <p:nvSpPr>
          <p:cNvPr id="7" name="TextBox 6"/>
          <p:cNvSpPr txBox="1"/>
          <p:nvPr/>
        </p:nvSpPr>
        <p:spPr>
          <a:xfrm>
            <a:off x="0" y="2357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 know what queries you’re going to run ahead of time</a:t>
            </a:r>
          </a:p>
        </p:txBody>
      </p:sp>
      <p:sp>
        <p:nvSpPr>
          <p:cNvPr id="8" name="TextBox 7"/>
          <p:cNvSpPr txBox="1"/>
          <p:nvPr/>
        </p:nvSpPr>
        <p:spPr>
          <a:xfrm>
            <a:off x="0" y="1981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is reasonably clean</a:t>
            </a:r>
          </a:p>
        </p:txBody>
      </p:sp>
      <p:sp>
        <p:nvSpPr>
          <p:cNvPr id="9" name="Title 1"/>
          <p:cNvSpPr txBox="1">
            <a:spLocks/>
          </p:cNvSpPr>
          <p:nvPr/>
        </p:nvSpPr>
        <p:spPr>
          <a:xfrm>
            <a:off x="0" y="3581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Databases</a:t>
            </a:r>
            <a:r>
              <a:rPr kumimoji="0" lang="en-US" sz="3600" b="0" i="0" u="none" strike="noStrike" kern="0" cap="none" spc="0" normalizeH="0" noProof="0" dirty="0" smtClean="0">
                <a:ln>
                  <a:noFill/>
                </a:ln>
                <a:solidFill>
                  <a:srgbClr val="000000"/>
                </a:solidFill>
                <a:effectLst/>
                <a:uLnTx/>
                <a:uFillTx/>
                <a:latin typeface="Gill Sans"/>
                <a:ea typeface="+mj-ea"/>
                <a:cs typeface="Gill Sans"/>
              </a:rPr>
              <a:t> are not so great…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10" name="TextBox 9"/>
          <p:cNvSpPr txBox="1"/>
          <p:nvPr/>
        </p:nvSpPr>
        <p:spPr>
          <a:xfrm>
            <a:off x="0" y="4262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has little structure (or you don’t know the structure)</a:t>
            </a:r>
          </a:p>
        </p:txBody>
      </p:sp>
      <p:sp>
        <p:nvSpPr>
          <p:cNvPr id="11" name="TextBox 10"/>
          <p:cNvSpPr txBox="1"/>
          <p:nvPr/>
        </p:nvSpPr>
        <p:spPr>
          <a:xfrm>
            <a:off x="0" y="50247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 don’t know what you’re looking for</a:t>
            </a:r>
          </a:p>
        </p:txBody>
      </p:sp>
      <p:sp>
        <p:nvSpPr>
          <p:cNvPr id="12" name="TextBox 11"/>
          <p:cNvSpPr txBox="1"/>
          <p:nvPr/>
        </p:nvSpPr>
        <p:spPr>
          <a:xfrm>
            <a:off x="0" y="4648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If your data is messy and noisy</a:t>
            </a:r>
          </a:p>
        </p:txBody>
      </p:sp>
    </p:spTree>
    <p:extLst>
      <p:ext uri="{BB962C8B-B14F-4D97-AF65-F5344CB8AC3E}">
        <p14:creationId xmlns:p14="http://schemas.microsoft.com/office/powerpoint/2010/main" val="28318622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join to use?</a:t>
            </a:r>
            <a:endParaRPr lang="en-US" dirty="0"/>
          </a:p>
        </p:txBody>
      </p:sp>
      <p:sp>
        <p:nvSpPr>
          <p:cNvPr id="3" name="Content Placeholder 2"/>
          <p:cNvSpPr>
            <a:spLocks noGrp="1"/>
          </p:cNvSpPr>
          <p:nvPr>
            <p:ph idx="1"/>
          </p:nvPr>
        </p:nvSpPr>
        <p:spPr/>
        <p:txBody>
          <a:bodyPr/>
          <a:lstStyle/>
          <a:p>
            <a:r>
              <a:rPr lang="en-US" dirty="0" smtClean="0"/>
              <a:t>In-memory join &gt; map-side join &gt; reduce-side join</a:t>
            </a:r>
          </a:p>
          <a:p>
            <a:r>
              <a:rPr lang="en-US" dirty="0" smtClean="0"/>
              <a:t>Limitations of each?</a:t>
            </a:r>
          </a:p>
          <a:p>
            <a:pPr lvl="1"/>
            <a:r>
              <a:rPr lang="en-US" dirty="0" smtClean="0"/>
              <a:t>In-memory join: memory</a:t>
            </a:r>
          </a:p>
          <a:p>
            <a:pPr lvl="1"/>
            <a:r>
              <a:rPr lang="en-US" dirty="0" smtClean="0"/>
              <a:t>Map-side join: sort order and partitioning</a:t>
            </a:r>
          </a:p>
          <a:p>
            <a:pPr lvl="1"/>
            <a:r>
              <a:rPr lang="en-US" dirty="0" smtClean="0"/>
              <a:t>Reduce-side join: general purpose</a:t>
            </a:r>
            <a:endParaRPr lang="en-US" dirty="0"/>
          </a:p>
        </p:txBody>
      </p:sp>
    </p:spTree>
    <p:extLst>
      <p:ext uri="{BB962C8B-B14F-4D97-AF65-F5344CB8AC3E}">
        <p14:creationId xmlns:p14="http://schemas.microsoft.com/office/powerpoint/2010/main" val="18541808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ive-logo.png"/>
          <p:cNvPicPr>
            <a:picLocks noChangeAspect="1"/>
          </p:cNvPicPr>
          <p:nvPr/>
        </p:nvPicPr>
        <p:blipFill>
          <a:blip r:embed="rId2" cstate="print"/>
          <a:stretch>
            <a:fillRect/>
          </a:stretch>
        </p:blipFill>
        <p:spPr>
          <a:xfrm>
            <a:off x="2667000" y="5334000"/>
            <a:ext cx="1192306" cy="1066800"/>
          </a:xfrm>
          <a:prstGeom prst="rect">
            <a:avLst/>
          </a:prstGeom>
        </p:spPr>
      </p:pic>
      <p:sp>
        <p:nvSpPr>
          <p:cNvPr id="9" name="Rectangle 8"/>
          <p:cNvSpPr/>
          <p:nvPr/>
        </p:nvSpPr>
        <p:spPr bwMode="auto">
          <a:xfrm>
            <a:off x="1981200" y="3048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0" name="Rectangle 9"/>
          <p:cNvSpPr/>
          <p:nvPr/>
        </p:nvSpPr>
        <p:spPr bwMode="auto">
          <a:xfrm>
            <a:off x="1981200" y="2133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1" name="TextBox 10"/>
          <p:cNvSpPr txBox="1"/>
          <p:nvPr/>
        </p:nvSpPr>
        <p:spPr>
          <a:xfrm>
            <a:off x="1981200" y="10916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pic>
        <p:nvPicPr>
          <p:cNvPr id="2" name="Picture 1" descr="Screen Shot 2016-02-17 at 11.3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10200"/>
            <a:ext cx="2362200" cy="835505"/>
          </a:xfrm>
          <a:prstGeom prst="rect">
            <a:avLst/>
          </a:prstGeom>
        </p:spPr>
      </p:pic>
      <p:sp>
        <p:nvSpPr>
          <p:cNvPr id="8" name="Rectangle 7"/>
          <p:cNvSpPr/>
          <p:nvPr/>
        </p:nvSpPr>
        <p:spPr bwMode="auto">
          <a:xfrm>
            <a:off x="1981200" y="3962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2" name="Rectangle 11"/>
          <p:cNvSpPr/>
          <p:nvPr/>
        </p:nvSpPr>
        <p:spPr bwMode="auto">
          <a:xfrm>
            <a:off x="5867400" y="3962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endParaRPr kumimoji="0" lang="en-US" b="0" i="0" u="none" strike="noStrike" cap="none" normalizeH="0" baseline="0" dirty="0" smtClean="0">
              <a:ln>
                <a:noFill/>
              </a:ln>
              <a:solidFill>
                <a:schemeClr val="bg2"/>
              </a:solidFill>
              <a:effectLst/>
              <a:latin typeface="Gill Sans"/>
              <a:cs typeface="Gill Sans"/>
            </a:endParaRPr>
          </a:p>
        </p:txBody>
      </p:sp>
    </p:spTree>
    <p:extLst>
      <p:ext uri="{BB962C8B-B14F-4D97-AF65-F5344CB8AC3E}">
        <p14:creationId xmlns:p14="http://schemas.microsoft.com/office/powerpoint/2010/main" val="245319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37" name="TextBox 36"/>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38" name="TextBox 37"/>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a:t>
            </a:r>
            <a:r>
              <a:rPr lang="en-US" sz="2400" b="0" dirty="0" smtClean="0">
                <a:solidFill>
                  <a:schemeClr val="bg2"/>
                </a:solidFill>
                <a:latin typeface="Gill Sans"/>
                <a:cs typeface="Gill Sans"/>
              </a:rPr>
              <a:t>logical </a:t>
            </a:r>
            <a:r>
              <a:rPr lang="en-US" sz="2400" b="0" dirty="0" smtClean="0">
                <a:solidFill>
                  <a:schemeClr val="bg2"/>
                </a:solidFill>
                <a:latin typeface="Gill Sans"/>
                <a:cs typeface="Gill Sans"/>
              </a:rPr>
              <a:t>plan</a:t>
            </a:r>
            <a:endParaRPr lang="en-US" sz="2400" b="0" dirty="0">
              <a:solidFill>
                <a:schemeClr val="bg2"/>
              </a:solidFill>
              <a:latin typeface="Gill Sans"/>
              <a:cs typeface="Gill Sans"/>
            </a:endParaRPr>
          </a:p>
        </p:txBody>
      </p:sp>
      <p:sp>
        <p:nvSpPr>
          <p:cNvPr id="39" name="TextBox 38"/>
          <p:cNvSpPr txBox="1"/>
          <p:nvPr/>
        </p:nvSpPr>
        <p:spPr>
          <a:xfrm>
            <a:off x="457200" y="57105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Select physical plan</a:t>
            </a:r>
            <a:endParaRPr lang="en-US" sz="2400" b="0" dirty="0">
              <a:solidFill>
                <a:schemeClr val="bg2"/>
              </a:solidFill>
              <a:latin typeface="Gill Sans"/>
              <a:cs typeface="Gill Sans"/>
            </a:endParaRPr>
          </a:p>
        </p:txBody>
      </p:sp>
      <p:sp>
        <p:nvSpPr>
          <p:cNvPr id="7" name="TextBox 6"/>
          <p:cNvSpPr txBox="1"/>
          <p:nvPr/>
        </p:nvSpPr>
        <p:spPr>
          <a:xfrm>
            <a:off x="0" y="6581001"/>
            <a:ext cx="6172200" cy="276999"/>
          </a:xfrm>
          <a:prstGeom prst="rect">
            <a:avLst/>
          </a:prstGeom>
          <a:noFill/>
        </p:spPr>
        <p:txBody>
          <a:bodyPr wrap="square" rtlCol="0">
            <a:spAutoFit/>
          </a:bodyPr>
          <a:lstStyle/>
          <a:p>
            <a:r>
              <a:rPr lang="en-US" sz="1200" b="0" dirty="0" smtClean="0">
                <a:solidFill>
                  <a:schemeClr val="bg2"/>
                </a:solidFill>
                <a:latin typeface="Gill Sans"/>
                <a:cs typeface="Gill Sans"/>
              </a:rPr>
              <a:t>Note: generic SQL-on-Hadoop implementation; not exactly what Hive does, but pretty close.</a:t>
            </a:r>
            <a:endParaRPr lang="en-US" sz="1200" b="0" dirty="0">
              <a:solidFill>
                <a:schemeClr val="bg2"/>
              </a:solidFill>
              <a:latin typeface="Gill Sans"/>
              <a:cs typeface="Gill Sans"/>
            </a:endParaRPr>
          </a:p>
        </p:txBody>
      </p:sp>
    </p:spTree>
    <p:extLst>
      <p:ext uri="{BB962C8B-B14F-4D97-AF65-F5344CB8AC3E}">
        <p14:creationId xmlns:p14="http://schemas.microsoft.com/office/powerpoint/2010/main" val="27076578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48768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9" name="Rounded Rectangle 8"/>
          <p:cNvSpPr/>
          <p:nvPr/>
        </p:nvSpPr>
        <p:spPr bwMode="auto">
          <a:xfrm>
            <a:off x="6248400" y="38862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3" name="Rounded Rectangle 12"/>
          <p:cNvSpPr/>
          <p:nvPr/>
        </p:nvSpPr>
        <p:spPr bwMode="auto">
          <a:xfrm>
            <a:off x="6248400" y="31242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14" name="Rounded Rectangle 13"/>
          <p:cNvSpPr/>
          <p:nvPr/>
        </p:nvSpPr>
        <p:spPr bwMode="auto">
          <a:xfrm>
            <a:off x="6248400" y="23622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16" name="Straight Arrow Connector 15"/>
          <p:cNvCxnSpPr>
            <a:stCxn id="5" idx="0"/>
            <a:endCxn id="8" idx="2"/>
          </p:cNvCxnSpPr>
          <p:nvPr/>
        </p:nvCxnSpPr>
        <p:spPr bwMode="auto">
          <a:xfrm flipV="1">
            <a:off x="5143500" y="54102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8" idx="2"/>
          </p:cNvCxnSpPr>
          <p:nvPr/>
        </p:nvCxnSpPr>
        <p:spPr bwMode="auto">
          <a:xfrm flipH="1" flipV="1">
            <a:off x="5753100" y="54102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4419600"/>
            <a:ext cx="990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4419600"/>
            <a:ext cx="1219200" cy="1447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9" idx="0"/>
            <a:endCxn id="13" idx="2"/>
          </p:cNvCxnSpPr>
          <p:nvPr/>
        </p:nvCxnSpPr>
        <p:spPr bwMode="auto">
          <a:xfrm flipV="1">
            <a:off x="6743700" y="36576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13" idx="0"/>
            <a:endCxn id="14" idx="2"/>
          </p:cNvCxnSpPr>
          <p:nvPr/>
        </p:nvCxnSpPr>
        <p:spPr bwMode="auto">
          <a:xfrm flipV="1">
            <a:off x="6743700" y="28956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57200" y="4800600"/>
            <a:ext cx="2971800" cy="461665"/>
          </a:xfrm>
          <a:prstGeom prst="rect">
            <a:avLst/>
          </a:prstGeom>
          <a:noFill/>
        </p:spPr>
        <p:txBody>
          <a:bodyPr wrap="square" rtlCol="0">
            <a:spAutoFit/>
          </a:bodyPr>
          <a:lstStyle/>
          <a:p>
            <a:r>
              <a:rPr lang="en-US" sz="2400" dirty="0" smtClean="0">
                <a:solidFill>
                  <a:schemeClr val="bg2"/>
                </a:solidFill>
                <a:latin typeface="Gill Sans"/>
                <a:cs typeface="Gill Sans"/>
              </a:rPr>
              <a:t>Build logical plan</a:t>
            </a:r>
            <a:endParaRPr lang="en-US" sz="2400" dirty="0">
              <a:solidFill>
                <a:schemeClr val="bg2"/>
              </a:solidFill>
              <a:latin typeface="Gill Sans"/>
              <a:cs typeface="Gill Sans"/>
            </a:endParaRPr>
          </a:p>
        </p:txBody>
      </p:sp>
      <p:sp>
        <p:nvSpPr>
          <p:cNvPr id="38" name="TextBox 37"/>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a:t>
            </a:r>
            <a:r>
              <a:rPr lang="en-US" sz="2400" b="0" dirty="0" smtClean="0">
                <a:solidFill>
                  <a:schemeClr val="bg2"/>
                </a:solidFill>
                <a:latin typeface="Gill Sans"/>
                <a:cs typeface="Gill Sans"/>
              </a:rPr>
              <a:t>logical </a:t>
            </a:r>
            <a:r>
              <a:rPr lang="en-US" sz="2400" b="0" dirty="0" smtClean="0">
                <a:solidFill>
                  <a:schemeClr val="bg2"/>
                </a:solidFill>
                <a:latin typeface="Gill Sans"/>
                <a:cs typeface="Gill Sans"/>
              </a:rPr>
              <a:t>plan</a:t>
            </a:r>
            <a:endParaRPr lang="en-US" sz="2400" b="0" dirty="0">
              <a:solidFill>
                <a:schemeClr val="bg2"/>
              </a:solidFill>
              <a:latin typeface="Gill Sans"/>
              <a:cs typeface="Gill Sans"/>
            </a:endParaRPr>
          </a:p>
        </p:txBody>
      </p:sp>
      <p:sp>
        <p:nvSpPr>
          <p:cNvPr id="39" name="TextBox 38"/>
          <p:cNvSpPr txBox="1"/>
          <p:nvPr/>
        </p:nvSpPr>
        <p:spPr>
          <a:xfrm>
            <a:off x="457200" y="57105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Select physical plan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7448561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7" name="Rounded Rectangle 16"/>
          <p:cNvSpPr/>
          <p:nvPr/>
        </p:nvSpPr>
        <p:spPr bwMode="auto">
          <a:xfrm>
            <a:off x="46482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sp>
        <p:nvSpPr>
          <p:cNvPr id="20" name="Rounded Rectangle 19"/>
          <p:cNvSpPr/>
          <p:nvPr/>
        </p:nvSpPr>
        <p:spPr bwMode="auto">
          <a:xfrm>
            <a:off x="58674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23" name="Straight Arrow Connector 22"/>
          <p:cNvCxnSpPr>
            <a:stCxn id="19" idx="0"/>
            <a:endCxn id="17" idx="2"/>
          </p:cNvCxnSpPr>
          <p:nvPr/>
        </p:nvCxnSpPr>
        <p:spPr bwMode="auto">
          <a:xfrm flipV="1">
            <a:off x="51435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22" idx="0"/>
            <a:endCxn id="20" idx="2"/>
          </p:cNvCxnSpPr>
          <p:nvPr/>
        </p:nvCxnSpPr>
        <p:spPr bwMode="auto">
          <a:xfrm flipV="1">
            <a:off x="63627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7" idx="0"/>
            <a:endCxn id="8" idx="2"/>
          </p:cNvCxnSpPr>
          <p:nvPr/>
        </p:nvCxnSpPr>
        <p:spPr bwMode="auto">
          <a:xfrm flipV="1">
            <a:off x="51435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0" idx="0"/>
            <a:endCxn id="8" idx="2"/>
          </p:cNvCxnSpPr>
          <p:nvPr/>
        </p:nvCxnSpPr>
        <p:spPr bwMode="auto">
          <a:xfrm flipH="1" flipV="1">
            <a:off x="57531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39" name="TextBox 38"/>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40" name="TextBox 39"/>
          <p:cNvSpPr txBox="1"/>
          <p:nvPr/>
        </p:nvSpPr>
        <p:spPr>
          <a:xfrm>
            <a:off x="457200" y="5253335"/>
            <a:ext cx="3733800" cy="461665"/>
          </a:xfrm>
          <a:prstGeom prst="rect">
            <a:avLst/>
          </a:prstGeom>
          <a:noFill/>
        </p:spPr>
        <p:txBody>
          <a:bodyPr wrap="square" rtlCol="0">
            <a:spAutoFit/>
          </a:bodyPr>
          <a:lstStyle/>
          <a:p>
            <a:r>
              <a:rPr lang="en-US" sz="2400" dirty="0" smtClean="0">
                <a:solidFill>
                  <a:schemeClr val="bg2"/>
                </a:solidFill>
                <a:latin typeface="Gill Sans"/>
                <a:cs typeface="Gill Sans"/>
              </a:rPr>
              <a:t>Optimize </a:t>
            </a:r>
            <a:r>
              <a:rPr lang="en-US" sz="2400" dirty="0" smtClean="0">
                <a:solidFill>
                  <a:schemeClr val="bg2"/>
                </a:solidFill>
                <a:latin typeface="Gill Sans"/>
                <a:cs typeface="Gill Sans"/>
              </a:rPr>
              <a:t>logical </a:t>
            </a:r>
            <a:r>
              <a:rPr lang="en-US" sz="2400" dirty="0" smtClean="0">
                <a:solidFill>
                  <a:schemeClr val="bg2"/>
                </a:solidFill>
                <a:latin typeface="Gill Sans"/>
                <a:cs typeface="Gill Sans"/>
              </a:rPr>
              <a:t>plan</a:t>
            </a:r>
            <a:endParaRPr lang="en-US" sz="2400" dirty="0">
              <a:solidFill>
                <a:schemeClr val="bg2"/>
              </a:solidFill>
              <a:latin typeface="Gill Sans"/>
              <a:cs typeface="Gill Sans"/>
            </a:endParaRPr>
          </a:p>
        </p:txBody>
      </p:sp>
      <p:sp>
        <p:nvSpPr>
          <p:cNvPr id="41" name="TextBox 40"/>
          <p:cNvSpPr txBox="1"/>
          <p:nvPr/>
        </p:nvSpPr>
        <p:spPr>
          <a:xfrm>
            <a:off x="457200" y="57105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Select physical plan</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10205179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join</a:t>
            </a: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7" name="Rounded Rectangle 16"/>
          <p:cNvSpPr/>
          <p:nvPr/>
        </p:nvSpPr>
        <p:spPr bwMode="auto">
          <a:xfrm>
            <a:off x="46482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sp>
        <p:nvSpPr>
          <p:cNvPr id="20" name="Rounded Rectangle 19"/>
          <p:cNvSpPr/>
          <p:nvPr/>
        </p:nvSpPr>
        <p:spPr bwMode="auto">
          <a:xfrm>
            <a:off x="5867400" y="44196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select</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project</a:t>
            </a:r>
          </a:p>
        </p:txBody>
      </p:sp>
      <p:cxnSp>
        <p:nvCxnSpPr>
          <p:cNvPr id="23" name="Straight Arrow Connector 22"/>
          <p:cNvCxnSpPr>
            <a:stCxn id="19" idx="0"/>
            <a:endCxn id="17" idx="2"/>
          </p:cNvCxnSpPr>
          <p:nvPr/>
        </p:nvCxnSpPr>
        <p:spPr bwMode="auto">
          <a:xfrm flipV="1">
            <a:off x="51435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22" idx="0"/>
            <a:endCxn id="20" idx="2"/>
          </p:cNvCxnSpPr>
          <p:nvPr/>
        </p:nvCxnSpPr>
        <p:spPr bwMode="auto">
          <a:xfrm flipV="1">
            <a:off x="6362700" y="4953000"/>
            <a:ext cx="0" cy="152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9" name="Straight Arrow Connector 28"/>
          <p:cNvCxnSpPr>
            <a:stCxn id="17" idx="0"/>
            <a:endCxn id="8" idx="2"/>
          </p:cNvCxnSpPr>
          <p:nvPr/>
        </p:nvCxnSpPr>
        <p:spPr bwMode="auto">
          <a:xfrm flipV="1">
            <a:off x="51435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0" idx="0"/>
            <a:endCxn id="8" idx="2"/>
          </p:cNvCxnSpPr>
          <p:nvPr/>
        </p:nvCxnSpPr>
        <p:spPr bwMode="auto">
          <a:xfrm flipH="1" flipV="1">
            <a:off x="5753100" y="3962400"/>
            <a:ext cx="609600" cy="4572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3505200" y="3200400"/>
            <a:ext cx="1752600" cy="923330"/>
          </a:xfrm>
          <a:prstGeom prst="rect">
            <a:avLst/>
          </a:prstGeom>
          <a:noFill/>
        </p:spPr>
        <p:txBody>
          <a:bodyPr wrap="square" rtlCol="0">
            <a:spAutoFit/>
          </a:bodyPr>
          <a:lstStyle/>
          <a:p>
            <a:r>
              <a:rPr lang="en-US" sz="1800" b="0" dirty="0" smtClean="0">
                <a:solidFill>
                  <a:schemeClr val="bg2"/>
                </a:solidFill>
                <a:latin typeface="Gill Sans"/>
                <a:cs typeface="Gill Sans"/>
              </a:rPr>
              <a:t>Shuffle join?</a:t>
            </a:r>
          </a:p>
          <a:p>
            <a:r>
              <a:rPr lang="en-US" sz="1800" b="0" dirty="0" smtClean="0">
                <a:solidFill>
                  <a:schemeClr val="bg2"/>
                </a:solidFill>
                <a:latin typeface="Gill Sans"/>
                <a:cs typeface="Gill Sans"/>
              </a:rPr>
              <a:t>Sort-merge join?</a:t>
            </a:r>
          </a:p>
          <a:p>
            <a:r>
              <a:rPr lang="en-US" sz="1800" b="0" dirty="0" smtClean="0">
                <a:solidFill>
                  <a:schemeClr val="bg2"/>
                </a:solidFill>
                <a:latin typeface="Gill Sans"/>
                <a:cs typeface="Gill Sans"/>
              </a:rPr>
              <a:t>Hash join?</a:t>
            </a:r>
            <a:endParaRPr lang="en-US" sz="1800" b="0" dirty="0">
              <a:solidFill>
                <a:schemeClr val="bg2"/>
              </a:solidFill>
              <a:latin typeface="Gill Sans"/>
              <a:cs typeface="Gill Sans"/>
            </a:endParaRPr>
          </a:p>
        </p:txBody>
      </p:sp>
      <p:sp>
        <p:nvSpPr>
          <p:cNvPr id="27" name="TextBox 26"/>
          <p:cNvSpPr txBox="1"/>
          <p:nvPr/>
        </p:nvSpPr>
        <p:spPr>
          <a:xfrm>
            <a:off x="4495800" y="2286000"/>
            <a:ext cx="1752600" cy="923330"/>
          </a:xfrm>
          <a:prstGeom prst="rect">
            <a:avLst/>
          </a:prstGeom>
          <a:noFill/>
        </p:spPr>
        <p:txBody>
          <a:bodyPr wrap="square" rtlCol="0">
            <a:spAutoFit/>
          </a:bodyPr>
          <a:lstStyle/>
          <a:p>
            <a:r>
              <a:rPr lang="en-US" sz="1800" b="0" dirty="0" smtClean="0">
                <a:solidFill>
                  <a:schemeClr val="bg2"/>
                </a:solidFill>
                <a:latin typeface="Gill Sans"/>
                <a:cs typeface="Gill Sans"/>
              </a:rPr>
              <a:t>Shuffle join?</a:t>
            </a:r>
          </a:p>
          <a:p>
            <a:r>
              <a:rPr lang="en-US" sz="1800" b="0" dirty="0" smtClean="0">
                <a:solidFill>
                  <a:schemeClr val="bg2"/>
                </a:solidFill>
                <a:latin typeface="Gill Sans"/>
                <a:cs typeface="Gill Sans"/>
              </a:rPr>
              <a:t>Sort-merge join?</a:t>
            </a:r>
          </a:p>
          <a:p>
            <a:r>
              <a:rPr lang="en-US" sz="1800" b="0" dirty="0" smtClean="0">
                <a:solidFill>
                  <a:schemeClr val="bg2"/>
                </a:solidFill>
                <a:latin typeface="Gill Sans"/>
                <a:cs typeface="Gill Sans"/>
              </a:rPr>
              <a:t>Hash join?</a:t>
            </a:r>
            <a:endParaRPr lang="en-US" sz="1800" b="0" dirty="0">
              <a:solidFill>
                <a:schemeClr val="bg2"/>
              </a:solidFill>
              <a:latin typeface="Gill Sans"/>
              <a:cs typeface="Gill Sans"/>
            </a:endParaRPr>
          </a:p>
        </p:txBody>
      </p:sp>
      <p:sp>
        <p:nvSpPr>
          <p:cNvPr id="34" name="TextBox 33"/>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35" name="TextBox 34"/>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a:t>
            </a:r>
            <a:r>
              <a:rPr lang="en-US" sz="2400" b="0" dirty="0" smtClean="0">
                <a:solidFill>
                  <a:schemeClr val="bg2"/>
                </a:solidFill>
                <a:latin typeface="Gill Sans"/>
                <a:cs typeface="Gill Sans"/>
              </a:rPr>
              <a:t>logical </a:t>
            </a:r>
            <a:r>
              <a:rPr lang="en-US" sz="2400" b="0" dirty="0" smtClean="0">
                <a:solidFill>
                  <a:schemeClr val="bg2"/>
                </a:solidFill>
                <a:latin typeface="Gill Sans"/>
                <a:cs typeface="Gill Sans"/>
              </a:rPr>
              <a:t>plan</a:t>
            </a:r>
            <a:endParaRPr lang="en-US" sz="2400" b="0" dirty="0">
              <a:solidFill>
                <a:schemeClr val="bg2"/>
              </a:solidFill>
              <a:latin typeface="Gill Sans"/>
              <a:cs typeface="Gill Sans"/>
            </a:endParaRPr>
          </a:p>
        </p:txBody>
      </p:sp>
      <p:sp>
        <p:nvSpPr>
          <p:cNvPr id="36" name="TextBox 35"/>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Tree>
    <p:extLst>
      <p:ext uri="{BB962C8B-B14F-4D97-AF65-F5344CB8AC3E}">
        <p14:creationId xmlns:p14="http://schemas.microsoft.com/office/powerpoint/2010/main" val="32664837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Gill Sans"/>
                <a:cs typeface="Gill Sans"/>
              </a:rPr>
              <a:t>shuffleJ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err="1" smtClean="0">
                <a:solidFill>
                  <a:schemeClr val="bg1"/>
                </a:solidFill>
                <a:latin typeface="Gill Sans"/>
                <a:cs typeface="Gill Sans"/>
              </a:rPr>
              <a:t>hashJ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1"/>
                </a:solidFill>
                <a:latin typeface="Gill Sans"/>
                <a:cs typeface="Gill Sans"/>
              </a:rPr>
              <a:t>sink</a:t>
            </a:r>
            <a:endParaRPr kumimoji="0" lang="en-US" sz="2000" b="0" i="0" u="none" strike="noStrike" cap="none" normalizeH="0" baseline="0" dirty="0" smtClean="0">
              <a:ln>
                <a:noFill/>
              </a:ln>
              <a:solidFill>
                <a:schemeClr val="bg1"/>
              </a:solidFill>
              <a:effectLst/>
              <a:latin typeface="Gill Sans"/>
              <a:cs typeface="Gill Sans"/>
            </a:endParaRP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cxnSp>
        <p:nvCxnSpPr>
          <p:cNvPr id="29" name="Straight Arrow Connector 28"/>
          <p:cNvCxnSpPr>
            <a:stCxn id="19" idx="0"/>
            <a:endCxn id="8" idx="2"/>
          </p:cNvCxnSpPr>
          <p:nvPr/>
        </p:nvCxnSpPr>
        <p:spPr bwMode="auto">
          <a:xfrm flipV="1">
            <a:off x="51435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2" idx="0"/>
            <a:endCxn id="8" idx="2"/>
          </p:cNvCxnSpPr>
          <p:nvPr/>
        </p:nvCxnSpPr>
        <p:spPr bwMode="auto">
          <a:xfrm flipH="1" flipV="1">
            <a:off x="57531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31" name="TextBox 30"/>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a:t>
            </a:r>
            <a:r>
              <a:rPr lang="en-US" sz="2400" b="0" dirty="0" smtClean="0">
                <a:solidFill>
                  <a:schemeClr val="bg2"/>
                </a:solidFill>
                <a:latin typeface="Gill Sans"/>
                <a:cs typeface="Gill Sans"/>
              </a:rPr>
              <a:t>logical </a:t>
            </a:r>
            <a:r>
              <a:rPr lang="en-US" sz="2400" b="0" dirty="0" smtClean="0">
                <a:solidFill>
                  <a:schemeClr val="bg2"/>
                </a:solidFill>
                <a:latin typeface="Gill Sans"/>
                <a:cs typeface="Gill Sans"/>
              </a:rPr>
              <a:t>plan</a:t>
            </a:r>
            <a:endParaRPr lang="en-US" sz="2400" b="0" dirty="0">
              <a:solidFill>
                <a:schemeClr val="bg2"/>
              </a:solidFill>
              <a:latin typeface="Gill Sans"/>
              <a:cs typeface="Gill Sans"/>
            </a:endParaRPr>
          </a:p>
        </p:txBody>
      </p:sp>
      <p:sp>
        <p:nvSpPr>
          <p:cNvPr id="33" name="TextBox 32"/>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Tree>
    <p:extLst>
      <p:ext uri="{BB962C8B-B14F-4D97-AF65-F5344CB8AC3E}">
        <p14:creationId xmlns:p14="http://schemas.microsoft.com/office/powerpoint/2010/main" val="15633027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4495800" y="3733800"/>
            <a:ext cx="2514600" cy="23622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3" name="Rectangle 22"/>
          <p:cNvSpPr/>
          <p:nvPr/>
        </p:nvSpPr>
        <p:spPr bwMode="auto">
          <a:xfrm>
            <a:off x="4495800" y="3276600"/>
            <a:ext cx="2514600" cy="3810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5" name="Rectangle 24"/>
          <p:cNvSpPr/>
          <p:nvPr/>
        </p:nvSpPr>
        <p:spPr bwMode="auto">
          <a:xfrm>
            <a:off x="5486400" y="1600200"/>
            <a:ext cx="2514600" cy="1600200"/>
          </a:xfrm>
          <a:prstGeom prst="rect">
            <a:avLst/>
          </a:prstGeom>
          <a:noFill/>
          <a:ln>
            <a:solidFill>
              <a:schemeClr val="bg1"/>
            </a:solidFill>
            <a:prstDash val="dash"/>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dirty="0" smtClean="0">
              <a:ln>
                <a:noFill/>
              </a:ln>
              <a:solidFill>
                <a:schemeClr val="bg2"/>
              </a:solidFill>
              <a:effectLst/>
              <a:latin typeface="Gill Sans"/>
              <a:cs typeface="Gill Sans"/>
            </a:endParaRPr>
          </a:p>
        </p:txBody>
      </p:sp>
      <p:sp>
        <p:nvSpPr>
          <p:cNvPr id="2" name="Title 1"/>
          <p:cNvSpPr>
            <a:spLocks noGrp="1"/>
          </p:cNvSpPr>
          <p:nvPr>
            <p:ph type="title"/>
          </p:nvPr>
        </p:nvSpPr>
        <p:spPr/>
        <p:txBody>
          <a:bodyPr/>
          <a:lstStyle/>
          <a:p>
            <a:r>
              <a:rPr lang="en-US" dirty="0" smtClean="0"/>
              <a:t>Putting Everything Together</a:t>
            </a:r>
            <a:endParaRPr lang="en-US" dirty="0"/>
          </a:p>
        </p:txBody>
      </p:sp>
      <p:sp>
        <p:nvSpPr>
          <p:cNvPr id="4" name="TextBox 3"/>
          <p:cNvSpPr txBox="1"/>
          <p:nvPr/>
        </p:nvSpPr>
        <p:spPr>
          <a:xfrm>
            <a:off x="495597" y="1143000"/>
            <a:ext cx="3847803" cy="1600438"/>
          </a:xfrm>
          <a:prstGeom prst="rect">
            <a:avLst/>
          </a:prstGeom>
          <a:noFill/>
        </p:spPr>
        <p:txBody>
          <a:bodyPr wrap="none" rtlCol="0">
            <a:spAutoFit/>
          </a:bodyPr>
          <a:lstStyle/>
          <a:p>
            <a:r>
              <a:rPr lang="en-US" sz="1400" b="0" dirty="0" smtClean="0">
                <a:solidFill>
                  <a:schemeClr val="bg1"/>
                </a:solidFill>
                <a:latin typeface="Andale Mono"/>
                <a:cs typeface="Andale Mono"/>
              </a:rPr>
              <a:t>SELECT big1.fx, big2,fy, </a:t>
            </a:r>
            <a:r>
              <a:rPr lang="en-US" sz="1400" b="0" dirty="0" err="1" smtClean="0">
                <a:solidFill>
                  <a:schemeClr val="bg1"/>
                </a:solidFill>
                <a:latin typeface="Andale Mono"/>
                <a:cs typeface="Andale Mono"/>
              </a:rPr>
              <a:t>small,fz</a:t>
            </a:r>
            <a:endParaRPr lang="en-US" sz="1400" b="0" dirty="0" smtClean="0">
              <a:solidFill>
                <a:schemeClr val="bg1"/>
              </a:solidFill>
              <a:latin typeface="Andale Mono"/>
              <a:cs typeface="Andale Mono"/>
            </a:endParaRPr>
          </a:p>
          <a:p>
            <a:r>
              <a:rPr lang="en-US" sz="1400" b="0" dirty="0" smtClean="0">
                <a:solidFill>
                  <a:schemeClr val="bg1"/>
                </a:solidFill>
                <a:latin typeface="Andale Mono"/>
                <a:cs typeface="Andale Mono"/>
              </a:rPr>
              <a:t>FROM big1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big2 ON big1.id1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big2.id1</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JOIN small ON big1.id2 = small.id2</a:t>
            </a:r>
          </a:p>
          <a:p>
            <a:r>
              <a:rPr lang="en-US" sz="1400" b="0" dirty="0" smtClean="0">
                <a:solidFill>
                  <a:schemeClr val="bg1"/>
                </a:solidFill>
                <a:latin typeface="Andale Mono"/>
                <a:cs typeface="Andale Mono"/>
              </a:rPr>
              <a:t>WHERE big1.fx = 2015</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big2.f1 &lt; 40 AND</a:t>
            </a:r>
            <a:br>
              <a:rPr lang="en-US" sz="1400" b="0" dirty="0" smtClean="0">
                <a:solidFill>
                  <a:schemeClr val="bg1"/>
                </a:solidFill>
                <a:latin typeface="Andale Mono"/>
                <a:cs typeface="Andale Mono"/>
              </a:rPr>
            </a:br>
            <a:r>
              <a:rPr lang="en-US" sz="1400" b="0" dirty="0" smtClean="0">
                <a:solidFill>
                  <a:schemeClr val="bg1"/>
                </a:solidFill>
                <a:latin typeface="Andale Mono"/>
                <a:cs typeface="Andale Mono"/>
              </a:rPr>
              <a:t>      big2.f2 &gt; 2;</a:t>
            </a:r>
            <a:endParaRPr lang="en-US" sz="1400" b="0" dirty="0">
              <a:solidFill>
                <a:schemeClr val="bg1"/>
              </a:solidFill>
              <a:latin typeface="Andale Mono"/>
              <a:cs typeface="Andale Mono"/>
            </a:endParaRPr>
          </a:p>
        </p:txBody>
      </p:sp>
      <p:sp>
        <p:nvSpPr>
          <p:cNvPr id="5" name="Rectangle 4"/>
          <p:cNvSpPr/>
          <p:nvPr/>
        </p:nvSpPr>
        <p:spPr bwMode="auto">
          <a:xfrm>
            <a:off x="46482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big1</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8" name="Rounded Rectangle 7"/>
          <p:cNvSpPr/>
          <p:nvPr/>
        </p:nvSpPr>
        <p:spPr bwMode="auto">
          <a:xfrm>
            <a:off x="5257800" y="34290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err="1" smtClean="0">
                <a:ln>
                  <a:noFill/>
                </a:ln>
                <a:solidFill>
                  <a:schemeClr val="bg1"/>
                </a:solidFill>
                <a:effectLst/>
                <a:latin typeface="Gill Sans"/>
                <a:cs typeface="Gill Sans"/>
              </a:rPr>
              <a:t>shuffleJ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9" name="Rounded Rectangle 8"/>
          <p:cNvSpPr/>
          <p:nvPr/>
        </p:nvSpPr>
        <p:spPr bwMode="auto">
          <a:xfrm>
            <a:off x="6248400" y="25146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err="1" smtClean="0">
                <a:solidFill>
                  <a:schemeClr val="bg1"/>
                </a:solidFill>
                <a:latin typeface="Gill Sans"/>
                <a:cs typeface="Gill Sans"/>
              </a:rPr>
              <a:t>hashJ</a:t>
            </a:r>
            <a:endParaRPr kumimoji="0" lang="en-US" sz="20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auto">
          <a:xfrm>
            <a:off x="58674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big2</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1" name="Rectangle 10"/>
          <p:cNvSpPr/>
          <p:nvPr/>
        </p:nvSpPr>
        <p:spPr bwMode="auto">
          <a:xfrm>
            <a:off x="7467600" y="5867400"/>
            <a:ext cx="990600" cy="5334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2"/>
                </a:solidFill>
                <a:latin typeface="Gill Sans"/>
                <a:cs typeface="Gill Sans"/>
              </a:rPr>
              <a:t>small</a:t>
            </a:r>
            <a:endParaRPr kumimoji="0" lang="en-US" sz="2000" b="0" i="0" u="none" strike="noStrike" cap="none" normalizeH="0" baseline="0" dirty="0" smtClean="0">
              <a:ln>
                <a:noFill/>
              </a:ln>
              <a:solidFill>
                <a:schemeClr val="bg2"/>
              </a:solidFill>
              <a:effectLst/>
              <a:latin typeface="Gill Sans"/>
              <a:cs typeface="Gill Sans"/>
            </a:endParaRPr>
          </a:p>
        </p:txBody>
      </p:sp>
      <p:sp>
        <p:nvSpPr>
          <p:cNvPr id="14" name="Rounded Rectangle 13"/>
          <p:cNvSpPr/>
          <p:nvPr/>
        </p:nvSpPr>
        <p:spPr bwMode="auto">
          <a:xfrm>
            <a:off x="6248400" y="1676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000" b="0" dirty="0" smtClean="0">
                <a:solidFill>
                  <a:schemeClr val="bg1"/>
                </a:solidFill>
                <a:latin typeface="Gill Sans"/>
                <a:cs typeface="Gill Sans"/>
              </a:rPr>
              <a:t>sink</a:t>
            </a:r>
            <a:endParaRPr kumimoji="0" lang="en-US" sz="2000" b="0" i="0" u="none" strike="noStrike" cap="none" normalizeH="0" baseline="0" dirty="0" smtClean="0">
              <a:ln>
                <a:noFill/>
              </a:ln>
              <a:solidFill>
                <a:schemeClr val="bg1"/>
              </a:solidFill>
              <a:effectLst/>
              <a:latin typeface="Gill Sans"/>
              <a:cs typeface="Gill Sans"/>
            </a:endParaRPr>
          </a:p>
        </p:txBody>
      </p:sp>
      <p:cxnSp>
        <p:nvCxnSpPr>
          <p:cNvPr id="16" name="Straight Arrow Connector 15"/>
          <p:cNvCxnSpPr>
            <a:stCxn id="5" idx="0"/>
            <a:endCxn id="19" idx="2"/>
          </p:cNvCxnSpPr>
          <p:nvPr/>
        </p:nvCxnSpPr>
        <p:spPr bwMode="auto">
          <a:xfrm flipV="1">
            <a:off x="51435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0" idx="0"/>
            <a:endCxn id="22" idx="2"/>
          </p:cNvCxnSpPr>
          <p:nvPr/>
        </p:nvCxnSpPr>
        <p:spPr bwMode="auto">
          <a:xfrm flipV="1">
            <a:off x="6362700" y="5638800"/>
            <a:ext cx="0" cy="2286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8" idx="0"/>
            <a:endCxn id="9" idx="2"/>
          </p:cNvCxnSpPr>
          <p:nvPr/>
        </p:nvCxnSpPr>
        <p:spPr bwMode="auto">
          <a:xfrm flipV="1">
            <a:off x="5753100" y="3048000"/>
            <a:ext cx="990600" cy="381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11" idx="0"/>
            <a:endCxn id="9" idx="2"/>
          </p:cNvCxnSpPr>
          <p:nvPr/>
        </p:nvCxnSpPr>
        <p:spPr bwMode="auto">
          <a:xfrm flipH="1" flipV="1">
            <a:off x="6743700" y="3048000"/>
            <a:ext cx="1219200" cy="28194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0" name="Straight Arrow Connector 29"/>
          <p:cNvCxnSpPr>
            <a:stCxn id="9" idx="0"/>
            <a:endCxn id="14" idx="2"/>
          </p:cNvCxnSpPr>
          <p:nvPr/>
        </p:nvCxnSpPr>
        <p:spPr bwMode="auto">
          <a:xfrm flipV="1">
            <a:off x="6743700" y="2209800"/>
            <a:ext cx="0" cy="3048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19" name="Rounded Rectangle 18"/>
          <p:cNvSpPr/>
          <p:nvPr/>
        </p:nvSpPr>
        <p:spPr bwMode="auto">
          <a:xfrm>
            <a:off x="46482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sp>
        <p:nvSpPr>
          <p:cNvPr id="22" name="Rounded Rectangle 21"/>
          <p:cNvSpPr/>
          <p:nvPr/>
        </p:nvSpPr>
        <p:spPr bwMode="auto">
          <a:xfrm>
            <a:off x="5867400" y="5105400"/>
            <a:ext cx="990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chemeClr val="bg1"/>
                </a:solidFill>
                <a:effectLst/>
                <a:latin typeface="Gill Sans"/>
                <a:cs typeface="Gill Sans"/>
              </a:rPr>
              <a:t>scan</a:t>
            </a:r>
          </a:p>
        </p:txBody>
      </p:sp>
      <p:cxnSp>
        <p:nvCxnSpPr>
          <p:cNvPr id="29" name="Straight Arrow Connector 28"/>
          <p:cNvCxnSpPr>
            <a:stCxn id="19" idx="0"/>
            <a:endCxn id="8" idx="2"/>
          </p:cNvCxnSpPr>
          <p:nvPr/>
        </p:nvCxnSpPr>
        <p:spPr bwMode="auto">
          <a:xfrm flipV="1">
            <a:off x="51435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22" idx="0"/>
            <a:endCxn id="8" idx="2"/>
          </p:cNvCxnSpPr>
          <p:nvPr/>
        </p:nvCxnSpPr>
        <p:spPr bwMode="auto">
          <a:xfrm flipH="1" flipV="1">
            <a:off x="5753100" y="3962400"/>
            <a:ext cx="609600" cy="1143000"/>
          </a:xfrm>
          <a:prstGeom prst="straightConnector1">
            <a:avLst/>
          </a:prstGeom>
          <a:ln>
            <a:headEnd type="none" w="med" len="med"/>
            <a:tailEnd type="none"/>
          </a:ln>
        </p:spPr>
        <p:style>
          <a:lnRef idx="2">
            <a:schemeClr val="dk1"/>
          </a:lnRef>
          <a:fillRef idx="0">
            <a:schemeClr val="dk1"/>
          </a:fillRef>
          <a:effectRef idx="1">
            <a:schemeClr val="dk1"/>
          </a:effectRef>
          <a:fontRef idx="minor">
            <a:schemeClr val="tx1"/>
          </a:fontRef>
        </p:style>
      </p:cxnSp>
      <p:sp>
        <p:nvSpPr>
          <p:cNvPr id="26" name="TextBox 25"/>
          <p:cNvSpPr txBox="1"/>
          <p:nvPr/>
        </p:nvSpPr>
        <p:spPr>
          <a:xfrm>
            <a:off x="457200" y="4800600"/>
            <a:ext cx="2971800" cy="461665"/>
          </a:xfrm>
          <a:prstGeom prst="rect">
            <a:avLst/>
          </a:prstGeom>
          <a:noFill/>
        </p:spPr>
        <p:txBody>
          <a:bodyPr wrap="square" rtlCol="0">
            <a:spAutoFit/>
          </a:bodyPr>
          <a:lstStyle/>
          <a:p>
            <a:r>
              <a:rPr lang="en-US" sz="2400" b="0" dirty="0" smtClean="0">
                <a:solidFill>
                  <a:schemeClr val="bg2"/>
                </a:solidFill>
                <a:latin typeface="Gill Sans"/>
                <a:cs typeface="Gill Sans"/>
              </a:rPr>
              <a:t>Build logical plan</a:t>
            </a:r>
            <a:endParaRPr lang="en-US" sz="2400" b="0" dirty="0">
              <a:solidFill>
                <a:schemeClr val="bg2"/>
              </a:solidFill>
              <a:latin typeface="Gill Sans"/>
              <a:cs typeface="Gill Sans"/>
            </a:endParaRPr>
          </a:p>
        </p:txBody>
      </p:sp>
      <p:sp>
        <p:nvSpPr>
          <p:cNvPr id="27" name="TextBox 26"/>
          <p:cNvSpPr txBox="1"/>
          <p:nvPr/>
        </p:nvSpPr>
        <p:spPr>
          <a:xfrm>
            <a:off x="457200" y="5253335"/>
            <a:ext cx="3276600" cy="461665"/>
          </a:xfrm>
          <a:prstGeom prst="rect">
            <a:avLst/>
          </a:prstGeom>
          <a:noFill/>
        </p:spPr>
        <p:txBody>
          <a:bodyPr wrap="square" rtlCol="0">
            <a:spAutoFit/>
          </a:bodyPr>
          <a:lstStyle/>
          <a:p>
            <a:r>
              <a:rPr lang="en-US" sz="2400" b="0" dirty="0" smtClean="0">
                <a:solidFill>
                  <a:schemeClr val="bg2"/>
                </a:solidFill>
                <a:latin typeface="Gill Sans"/>
                <a:cs typeface="Gill Sans"/>
              </a:rPr>
              <a:t>Optimize </a:t>
            </a:r>
            <a:r>
              <a:rPr lang="en-US" sz="2400" b="0" dirty="0" smtClean="0">
                <a:solidFill>
                  <a:schemeClr val="bg2"/>
                </a:solidFill>
                <a:latin typeface="Gill Sans"/>
                <a:cs typeface="Gill Sans"/>
              </a:rPr>
              <a:t>logical </a:t>
            </a:r>
            <a:r>
              <a:rPr lang="en-US" sz="2400" b="0" dirty="0" smtClean="0">
                <a:solidFill>
                  <a:schemeClr val="bg2"/>
                </a:solidFill>
                <a:latin typeface="Gill Sans"/>
                <a:cs typeface="Gill Sans"/>
              </a:rPr>
              <a:t>plan</a:t>
            </a:r>
            <a:endParaRPr lang="en-US" sz="2400" b="0" dirty="0">
              <a:solidFill>
                <a:schemeClr val="bg2"/>
              </a:solidFill>
              <a:latin typeface="Gill Sans"/>
              <a:cs typeface="Gill Sans"/>
            </a:endParaRPr>
          </a:p>
        </p:txBody>
      </p:sp>
      <p:sp>
        <p:nvSpPr>
          <p:cNvPr id="28" name="TextBox 27"/>
          <p:cNvSpPr txBox="1"/>
          <p:nvPr/>
        </p:nvSpPr>
        <p:spPr>
          <a:xfrm>
            <a:off x="457200" y="5710535"/>
            <a:ext cx="3276600" cy="461665"/>
          </a:xfrm>
          <a:prstGeom prst="rect">
            <a:avLst/>
          </a:prstGeom>
          <a:noFill/>
        </p:spPr>
        <p:txBody>
          <a:bodyPr wrap="square" rtlCol="0">
            <a:spAutoFit/>
          </a:bodyPr>
          <a:lstStyle/>
          <a:p>
            <a:r>
              <a:rPr lang="en-US" sz="2400" dirty="0" smtClean="0">
                <a:solidFill>
                  <a:schemeClr val="bg2"/>
                </a:solidFill>
                <a:latin typeface="Gill Sans"/>
                <a:cs typeface="Gill Sans"/>
              </a:rPr>
              <a:t>Select physical plan</a:t>
            </a:r>
            <a:endParaRPr lang="en-US" sz="2400" dirty="0">
              <a:solidFill>
                <a:schemeClr val="bg2"/>
              </a:solidFill>
              <a:latin typeface="Gill Sans"/>
              <a:cs typeface="Gill Sans"/>
            </a:endParaRPr>
          </a:p>
        </p:txBody>
      </p:sp>
      <p:sp>
        <p:nvSpPr>
          <p:cNvPr id="31" name="TextBox 30"/>
          <p:cNvSpPr txBox="1"/>
          <p:nvPr/>
        </p:nvSpPr>
        <p:spPr>
          <a:xfrm>
            <a:off x="3657600" y="3657600"/>
            <a:ext cx="762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Map</a:t>
            </a:r>
            <a:endParaRPr lang="en-US" sz="2400" b="0" dirty="0">
              <a:solidFill>
                <a:schemeClr val="bg2"/>
              </a:solidFill>
              <a:latin typeface="Gill Sans"/>
              <a:cs typeface="Gill Sans"/>
            </a:endParaRPr>
          </a:p>
        </p:txBody>
      </p:sp>
      <p:sp>
        <p:nvSpPr>
          <p:cNvPr id="33" name="TextBox 32"/>
          <p:cNvSpPr txBox="1"/>
          <p:nvPr/>
        </p:nvSpPr>
        <p:spPr>
          <a:xfrm>
            <a:off x="3352800" y="3200400"/>
            <a:ext cx="1143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Reduce</a:t>
            </a:r>
            <a:endParaRPr lang="en-US" sz="2400" b="0" dirty="0">
              <a:solidFill>
                <a:schemeClr val="bg2"/>
              </a:solidFill>
              <a:latin typeface="Gill Sans"/>
              <a:cs typeface="Gill Sans"/>
            </a:endParaRPr>
          </a:p>
        </p:txBody>
      </p:sp>
      <p:sp>
        <p:nvSpPr>
          <p:cNvPr id="35" name="TextBox 34"/>
          <p:cNvSpPr txBox="1"/>
          <p:nvPr/>
        </p:nvSpPr>
        <p:spPr>
          <a:xfrm>
            <a:off x="4724400" y="2057400"/>
            <a:ext cx="762000" cy="461665"/>
          </a:xfrm>
          <a:prstGeom prst="rect">
            <a:avLst/>
          </a:prstGeom>
          <a:noFill/>
        </p:spPr>
        <p:txBody>
          <a:bodyPr wrap="square" rtlCol="0">
            <a:spAutoFit/>
          </a:bodyPr>
          <a:lstStyle/>
          <a:p>
            <a:pPr algn="r"/>
            <a:r>
              <a:rPr lang="en-US" sz="2400" b="0" dirty="0" smtClean="0">
                <a:solidFill>
                  <a:schemeClr val="bg2"/>
                </a:solidFill>
                <a:latin typeface="Gill Sans"/>
                <a:cs typeface="Gill Sans"/>
              </a:rPr>
              <a:t>Map</a:t>
            </a:r>
            <a:endParaRPr lang="en-US" sz="2400" b="0" dirty="0">
              <a:solidFill>
                <a:schemeClr val="bg2"/>
              </a:solidFill>
              <a:latin typeface="Gill Sans"/>
              <a:cs typeface="Gill Sans"/>
            </a:endParaRPr>
          </a:p>
        </p:txBody>
      </p:sp>
    </p:spTree>
    <p:extLst>
      <p:ext uri="{BB962C8B-B14F-4D97-AF65-F5344CB8AC3E}">
        <p14:creationId xmlns:p14="http://schemas.microsoft.com/office/powerpoint/2010/main" val="38147998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4" name="TextBox 3"/>
          <p:cNvSpPr txBox="1"/>
          <p:nvPr/>
        </p:nvSpPr>
        <p:spPr>
          <a:xfrm>
            <a:off x="838200" y="1302603"/>
            <a:ext cx="7010400" cy="830997"/>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p:txBody>
      </p:sp>
      <p:sp>
        <p:nvSpPr>
          <p:cNvPr id="5" name="TextBox 4"/>
          <p:cNvSpPr txBox="1"/>
          <p:nvPr/>
        </p:nvSpPr>
        <p:spPr>
          <a:xfrm>
            <a:off x="762000" y="3863370"/>
            <a:ext cx="6781800" cy="784830"/>
          </a:xfrm>
          <a:prstGeom prst="rect">
            <a:avLst/>
          </a:prstGeom>
          <a:noFill/>
        </p:spPr>
        <p:txBody>
          <a:bodyPr wrap="square" rtlCol="0">
            <a:spAutoFit/>
          </a:bodyPr>
          <a:lstStyle/>
          <a:p>
            <a:r>
              <a:rPr lang="en-US" sz="900" b="0" dirty="0" smtClean="0">
                <a:solidFill>
                  <a:schemeClr val="bg1"/>
                </a:solidFill>
              </a:rPr>
              <a:t>(TOK_QUERY (TOK_FROM (TOK_JOIN (TOK_TABREF </a:t>
            </a:r>
            <a:r>
              <a:rPr lang="en-US" sz="900" b="0" dirty="0" err="1" smtClean="0">
                <a:solidFill>
                  <a:schemeClr val="bg1"/>
                </a:solidFill>
              </a:rPr>
              <a:t>shakespeare</a:t>
            </a:r>
            <a:r>
              <a:rPr lang="en-US" sz="900" b="0" dirty="0" smtClean="0">
                <a:solidFill>
                  <a:schemeClr val="bg1"/>
                </a:solidFill>
              </a:rPr>
              <a:t> s) (TOK_TABREF bible k) (= (. (TOK_TABLE_OR_COL s) word) (. (TOK_TABLE_OR_COL k) word)))) (TOK_INSERT (TOK_DESTINATION (TOK_DIR TOK_TMP_FILE)) (TOK_SELECT (TOK_SELEXPR (. (TOK_TABLE_OR_COL s) word)) (TOK_SELEXPR (. (TOK_TABLE_OR_COL s) freq)) (TOK_SELEXPR (. (TOK_TABLE_OR_COL k) freq))) (TOK_WHERE (AND (&gt;= (. (TOK_TABLE_OR_COL s) freq) 1) (&gt;= (. (TOK_TABLE_OR_COL k) freq) 1))) (TOK_ORDERBY (TOK_TABSORTCOLNAMEDESC (. (TOK_TABLE_OR_COL s) freq))) (TOK_LIMIT 10)))</a:t>
            </a:r>
            <a:endParaRPr lang="en-US" sz="900" b="0" dirty="0">
              <a:solidFill>
                <a:schemeClr val="bg1"/>
              </a:solidFill>
            </a:endParaRPr>
          </a:p>
        </p:txBody>
      </p:sp>
      <p:sp>
        <p:nvSpPr>
          <p:cNvPr id="9" name="Down Arrow 8"/>
          <p:cNvSpPr/>
          <p:nvPr/>
        </p:nvSpPr>
        <p:spPr bwMode="auto">
          <a:xfrm>
            <a:off x="3733800" y="25908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3733800" y="49530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2133600" y="5867400"/>
            <a:ext cx="4038600" cy="338554"/>
          </a:xfrm>
          <a:prstGeom prst="rect">
            <a:avLst/>
          </a:prstGeom>
          <a:noFill/>
        </p:spPr>
        <p:txBody>
          <a:bodyPr wrap="square" rtlCol="0">
            <a:spAutoFit/>
          </a:bodyPr>
          <a:lstStyle/>
          <a:p>
            <a:pPr algn="ctr"/>
            <a:r>
              <a:rPr lang="en-US" b="0" dirty="0" smtClean="0">
                <a:solidFill>
                  <a:schemeClr val="bg1"/>
                </a:solidFill>
              </a:rPr>
              <a:t>(one or more of MapReduce jobs)</a:t>
            </a:r>
          </a:p>
        </p:txBody>
      </p:sp>
      <p:sp>
        <p:nvSpPr>
          <p:cNvPr id="12" name="TextBox 11"/>
          <p:cNvSpPr txBox="1"/>
          <p:nvPr/>
        </p:nvSpPr>
        <p:spPr>
          <a:xfrm>
            <a:off x="2133600" y="3505200"/>
            <a:ext cx="4038600" cy="338554"/>
          </a:xfrm>
          <a:prstGeom prst="rect">
            <a:avLst/>
          </a:prstGeom>
          <a:noFill/>
        </p:spPr>
        <p:txBody>
          <a:bodyPr wrap="square" rtlCol="0">
            <a:spAutoFit/>
          </a:bodyPr>
          <a:lstStyle/>
          <a:p>
            <a:pPr algn="ctr"/>
            <a:r>
              <a:rPr lang="en-US" b="0" dirty="0" smtClean="0">
                <a:solidFill>
                  <a:schemeClr val="bg1"/>
                </a:solidFill>
              </a:rPr>
              <a:t>(Abstract Syntax Tree)</a:t>
            </a:r>
          </a:p>
        </p:txBody>
      </p:sp>
      <p:sp>
        <p:nvSpPr>
          <p:cNvPr id="13" name="TextBox 12"/>
          <p:cNvSpPr txBox="1"/>
          <p:nvPr/>
        </p:nvSpPr>
        <p:spPr>
          <a:xfrm>
            <a:off x="5638800" y="304800"/>
            <a:ext cx="3124200" cy="707886"/>
          </a:xfrm>
          <a:prstGeom prst="rect">
            <a:avLst/>
          </a:prstGeom>
          <a:noFill/>
        </p:spPr>
        <p:txBody>
          <a:bodyPr wrap="square" rtlCol="0">
            <a:spAutoFit/>
          </a:bodyPr>
          <a:lstStyle/>
          <a:p>
            <a:r>
              <a:rPr lang="en-US" sz="2000" dirty="0" smtClean="0">
                <a:solidFill>
                  <a:srgbClr val="FF0000"/>
                </a:solidFill>
                <a:latin typeface="Gill Sans"/>
                <a:cs typeface="Gill Sans"/>
              </a:rPr>
              <a:t>Now you understand what’s going on here!</a:t>
            </a:r>
            <a:endParaRPr lang="en-US" sz="2000" dirty="0">
              <a:solidFill>
                <a:srgbClr val="FF0000"/>
              </a:solidFill>
              <a:latin typeface="Gill Sans"/>
              <a:cs typeface="Gill Sans"/>
            </a:endParaRPr>
          </a:p>
        </p:txBody>
      </p:sp>
    </p:spTree>
    <p:extLst>
      <p:ext uri="{BB962C8B-B14F-4D97-AF65-F5344CB8AC3E}">
        <p14:creationId xmlns:p14="http://schemas.microsoft.com/office/powerpoint/2010/main" val="9221864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6" name="TextBox 5"/>
          <p:cNvSpPr txBox="1"/>
          <p:nvPr/>
        </p:nvSpPr>
        <p:spPr>
          <a:xfrm>
            <a:off x="457200" y="1066800"/>
            <a:ext cx="2514600" cy="5370701"/>
          </a:xfrm>
          <a:prstGeom prst="rect">
            <a:avLst/>
          </a:prstGeom>
          <a:noFill/>
        </p:spPr>
        <p:txBody>
          <a:bodyPr wrap="square" rtlCol="0">
            <a:spAutoFit/>
          </a:bodyPr>
          <a:lstStyle/>
          <a:p>
            <a:r>
              <a:rPr lang="en-US" sz="700" b="0" dirty="0" smtClean="0">
                <a:solidFill>
                  <a:schemeClr val="bg1"/>
                </a:solidFill>
              </a:rPr>
              <a:t>STAGE DEPENDENCIES:</a:t>
            </a:r>
          </a:p>
          <a:p>
            <a:r>
              <a:rPr lang="en-US" sz="700" b="0" dirty="0" smtClean="0">
                <a:solidFill>
                  <a:schemeClr val="bg1"/>
                </a:solidFill>
              </a:rPr>
              <a:t>  Stage-1 is a root stage</a:t>
            </a:r>
          </a:p>
          <a:p>
            <a:r>
              <a:rPr lang="en-US" sz="700" b="0" dirty="0" smtClean="0">
                <a:solidFill>
                  <a:schemeClr val="bg1"/>
                </a:solidFill>
              </a:rPr>
              <a:t>  Stage-2 depends on stages: Stage-1</a:t>
            </a:r>
          </a:p>
          <a:p>
            <a:r>
              <a:rPr lang="en-US" sz="700" b="0" dirty="0" smtClean="0">
                <a:solidFill>
                  <a:schemeClr val="bg1"/>
                </a:solidFill>
              </a:rPr>
              <a:t>  Stage-0 is a root stage</a:t>
            </a:r>
          </a:p>
          <a:p>
            <a:endParaRPr lang="en-US" sz="700" b="0" dirty="0" smtClean="0">
              <a:solidFill>
                <a:schemeClr val="bg1"/>
              </a:solidFill>
            </a:endParaRPr>
          </a:p>
          <a:p>
            <a:r>
              <a:rPr lang="en-US" sz="700" b="0" dirty="0" smtClean="0">
                <a:solidFill>
                  <a:schemeClr val="bg1"/>
                </a:solidFill>
              </a:rPr>
              <a:t>STAGE PLANS:</a:t>
            </a:r>
          </a:p>
          <a:p>
            <a:r>
              <a:rPr lang="en-US" sz="700" b="0" dirty="0" smtClean="0">
                <a:solidFill>
                  <a:schemeClr val="bg1"/>
                </a:solidFill>
              </a:rPr>
              <a:t>  Stage: Stage-1</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s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s</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0</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k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k</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p:txBody>
      </p:sp>
      <p:sp>
        <p:nvSpPr>
          <p:cNvPr id="8" name="TextBox 7"/>
          <p:cNvSpPr txBox="1"/>
          <p:nvPr/>
        </p:nvSpPr>
        <p:spPr>
          <a:xfrm>
            <a:off x="2286000" y="3336935"/>
            <a:ext cx="4191000" cy="3216265"/>
          </a:xfrm>
          <a:prstGeom prst="rect">
            <a:avLst/>
          </a:prstGeom>
          <a:noFill/>
        </p:spPr>
        <p:txBody>
          <a:bodyPr wrap="square" rtlCol="0">
            <a:spAutoFit/>
          </a:bodyPr>
          <a:lstStyle/>
          <a:p>
            <a:r>
              <a:rPr lang="en-US" sz="700" b="0" dirty="0" smtClean="0">
                <a:solidFill>
                  <a:schemeClr val="bg1"/>
                </a:solidFill>
              </a:rPr>
              <a:t> Reduce Operator Tree:</a:t>
            </a:r>
          </a:p>
          <a:p>
            <a:r>
              <a:rPr lang="en-US" sz="700" b="0" dirty="0" smtClean="0">
                <a:solidFill>
                  <a:schemeClr val="bg1"/>
                </a:solidFill>
              </a:rPr>
              <a:t>        Join Operator</a:t>
            </a:r>
          </a:p>
          <a:p>
            <a:r>
              <a:rPr lang="en-US" sz="700" b="0" dirty="0" smtClean="0">
                <a:solidFill>
                  <a:schemeClr val="bg1"/>
                </a:solidFill>
              </a:rPr>
              <a:t>          condition map:</a:t>
            </a:r>
          </a:p>
          <a:p>
            <a:r>
              <a:rPr lang="en-US" sz="700" b="0" dirty="0" smtClean="0">
                <a:solidFill>
                  <a:schemeClr val="bg1"/>
                </a:solidFill>
              </a:rPr>
              <a:t>               Inner Join 0 to 1</a:t>
            </a:r>
          </a:p>
          <a:p>
            <a:r>
              <a:rPr lang="en-US" sz="700" b="0" dirty="0" smtClean="0">
                <a:solidFill>
                  <a:schemeClr val="bg1"/>
                </a:solidFill>
              </a:rPr>
              <a:t>          condition expressions:</a:t>
            </a:r>
          </a:p>
          <a:p>
            <a:r>
              <a:rPr lang="en-US" sz="700" b="0" dirty="0" smtClean="0">
                <a:solidFill>
                  <a:schemeClr val="bg1"/>
                </a:solidFill>
              </a:rPr>
              <a:t>            0 {VALUE._col0} {VALUE._col1}</a:t>
            </a:r>
          </a:p>
          <a:p>
            <a:r>
              <a:rPr lang="en-US" sz="700" b="0" dirty="0" smtClean="0">
                <a:solidFill>
                  <a:schemeClr val="bg1"/>
                </a:solidFill>
              </a:rPr>
              <a:t>            1 {VALUE._col0}</a:t>
            </a: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 &gt;= 1) and (_col2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Select Operator</a:t>
            </a:r>
          </a:p>
          <a:p>
            <a:r>
              <a:rPr lang="en-US" sz="700" b="0" dirty="0" smtClean="0">
                <a:solidFill>
                  <a:schemeClr val="bg1"/>
                </a:solidFill>
              </a:rPr>
              <a:t>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org.apache.hadoop.mapred.SequenceFileInputFormat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org.apache.hadoop.hive.ql.io.HiveSequenceFileOutputFormat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p:txBody>
      </p:sp>
      <p:sp>
        <p:nvSpPr>
          <p:cNvPr id="9" name="TextBox 8"/>
          <p:cNvSpPr txBox="1"/>
          <p:nvPr/>
        </p:nvSpPr>
        <p:spPr>
          <a:xfrm>
            <a:off x="5181600" y="1337370"/>
            <a:ext cx="3810000" cy="3539430"/>
          </a:xfrm>
          <a:prstGeom prst="rect">
            <a:avLst/>
          </a:prstGeom>
          <a:noFill/>
        </p:spPr>
        <p:txBody>
          <a:bodyPr wrap="square" rtlCol="0">
            <a:spAutoFit/>
          </a:bodyPr>
          <a:lstStyle/>
          <a:p>
            <a:r>
              <a:rPr lang="en-US" sz="700" b="0" dirty="0" smtClean="0">
                <a:solidFill>
                  <a:schemeClr val="bg1"/>
                </a:solidFill>
              </a:rPr>
              <a:t> Stage: Stage-2</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hdfs://localhost:8022/tmp/hive-training/364214370/10002 </a:t>
            </a: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sort order: -</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Reduce Operator Tree:</a:t>
            </a:r>
          </a:p>
          <a:p>
            <a:r>
              <a:rPr lang="en-US" sz="700" b="0" dirty="0" smtClean="0">
                <a:solidFill>
                  <a:schemeClr val="bg1"/>
                </a:solidFill>
              </a:rPr>
              <a:t>        Extract</a:t>
            </a:r>
          </a:p>
          <a:p>
            <a:r>
              <a:rPr lang="en-US" sz="700" b="0" dirty="0" smtClean="0">
                <a:solidFill>
                  <a:schemeClr val="bg1"/>
                </a:solidFill>
              </a:rPr>
              <a:t>          Limit</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org.apache.hadoop.mapred.TextInputFormat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org.apache.hadoop.hive.ql.io.HiveIgnoreKeyTextOutputFormat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a:p>
            <a:r>
              <a:rPr lang="en-US" sz="700" b="0" dirty="0" smtClean="0">
                <a:solidFill>
                  <a:schemeClr val="bg1"/>
                </a:solidFill>
              </a:rPr>
              <a:t> Stage: Stage-0</a:t>
            </a:r>
          </a:p>
          <a:p>
            <a:r>
              <a:rPr lang="en-US" sz="700" b="0" dirty="0" smtClean="0">
                <a:solidFill>
                  <a:schemeClr val="bg1"/>
                </a:solidFill>
              </a:rPr>
              <a:t>    Fetch Operator</a:t>
            </a:r>
          </a:p>
          <a:p>
            <a:r>
              <a:rPr lang="en-US" sz="700" b="0" dirty="0" smtClean="0">
                <a:solidFill>
                  <a:schemeClr val="bg1"/>
                </a:solidFill>
              </a:rPr>
              <a:t>      limit: 10</a:t>
            </a:r>
          </a:p>
        </p:txBody>
      </p:sp>
      <p:sp>
        <p:nvSpPr>
          <p:cNvPr id="7" name="TextBox 6"/>
          <p:cNvSpPr txBox="1"/>
          <p:nvPr/>
        </p:nvSpPr>
        <p:spPr>
          <a:xfrm>
            <a:off x="5638800" y="304800"/>
            <a:ext cx="3124200" cy="707886"/>
          </a:xfrm>
          <a:prstGeom prst="rect">
            <a:avLst/>
          </a:prstGeom>
          <a:noFill/>
        </p:spPr>
        <p:txBody>
          <a:bodyPr wrap="square" rtlCol="0">
            <a:spAutoFit/>
          </a:bodyPr>
          <a:lstStyle/>
          <a:p>
            <a:r>
              <a:rPr lang="en-US" sz="2000" dirty="0" smtClean="0">
                <a:solidFill>
                  <a:srgbClr val="FF0000"/>
                </a:solidFill>
                <a:latin typeface="Gill Sans"/>
                <a:cs typeface="Gill Sans"/>
              </a:rPr>
              <a:t>Now you understand what’s going on here!</a:t>
            </a:r>
            <a:endParaRPr lang="en-US" sz="2000" dirty="0">
              <a:solidFill>
                <a:srgbClr val="FF0000"/>
              </a:solidFill>
              <a:latin typeface="Gill Sans"/>
              <a:cs typeface="Gill Sans"/>
            </a:endParaRPr>
          </a:p>
        </p:txBody>
      </p:sp>
    </p:spTree>
    <p:extLst>
      <p:ext uri="{BB962C8B-B14F-4D97-AF65-F5344CB8AC3E}">
        <p14:creationId xmlns:p14="http://schemas.microsoft.com/office/powerpoint/2010/main" val="3637011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553200" y="2438400"/>
            <a:ext cx="22860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OLAP</a:t>
            </a:r>
          </a:p>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Databases</a:t>
            </a:r>
            <a:endParaRPr kumimoji="0" lang="en-US" sz="2800" b="0" i="0" u="none" strike="noStrike" cap="none" normalizeH="0" baseline="0" dirty="0" smtClean="0">
              <a:ln>
                <a:noFill/>
              </a:ln>
              <a:solidFill>
                <a:schemeClr val="bg2"/>
              </a:solidFill>
              <a:effectLst/>
              <a:latin typeface="Gill Sans"/>
              <a:cs typeface="Gill Sans"/>
            </a:endParaRPr>
          </a:p>
        </p:txBody>
      </p:sp>
      <p:cxnSp>
        <p:nvCxnSpPr>
          <p:cNvPr id="7" name="Straight Arrow Connector 6"/>
          <p:cNvCxnSpPr/>
          <p:nvPr/>
        </p:nvCxnSpPr>
        <p:spPr bwMode="auto">
          <a:xfrm>
            <a:off x="2667000" y="4038600"/>
            <a:ext cx="11430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11" name="Rectangle 10"/>
          <p:cNvSpPr/>
          <p:nvPr/>
        </p:nvSpPr>
        <p:spPr bwMode="auto">
          <a:xfrm>
            <a:off x="3962400" y="3657600"/>
            <a:ext cx="28956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0" name="Rectangle 9"/>
          <p:cNvSpPr/>
          <p:nvPr/>
        </p:nvSpPr>
        <p:spPr bwMode="auto">
          <a:xfrm>
            <a:off x="39624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SQL tools</a:t>
            </a:r>
            <a:endParaRPr kumimoji="0" lang="en-US" sz="2400" b="0" i="0" u="none" strike="noStrike" cap="none" normalizeH="0" baseline="0" dirty="0" smtClean="0">
              <a:ln>
                <a:noFill/>
              </a:ln>
              <a:solidFill>
                <a:schemeClr val="bg2"/>
              </a:solidFill>
              <a:effectLst/>
              <a:latin typeface="Gill Sans"/>
              <a:cs typeface="Gill Sans"/>
            </a:endParaRPr>
          </a:p>
        </p:txBody>
      </p:sp>
      <p:sp>
        <p:nvSpPr>
          <p:cNvPr id="12" name="Rectangle 11"/>
          <p:cNvSpPr/>
          <p:nvPr/>
        </p:nvSpPr>
        <p:spPr bwMode="auto">
          <a:xfrm>
            <a:off x="5257800" y="2438400"/>
            <a:ext cx="1143000" cy="10668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400" b="0" dirty="0" smtClean="0">
                <a:solidFill>
                  <a:schemeClr val="bg2"/>
                </a:solidFill>
                <a:latin typeface="Gill Sans"/>
                <a:cs typeface="Gill Sans"/>
              </a:rPr>
              <a:t>other tools</a:t>
            </a:r>
            <a:endParaRPr kumimoji="0" lang="en-US" sz="2400" b="0" i="0" u="none" strike="noStrike" cap="none" normalizeH="0" baseline="0" dirty="0" smtClean="0">
              <a:ln>
                <a:noFill/>
              </a:ln>
              <a:solidFill>
                <a:schemeClr val="bg2"/>
              </a:solidFill>
              <a:effectLst/>
              <a:latin typeface="Gill Sans"/>
              <a:cs typeface="Gill Sans"/>
            </a:endParaRPr>
          </a:p>
        </p:txBody>
      </p:sp>
      <p:cxnSp>
        <p:nvCxnSpPr>
          <p:cNvPr id="6" name="Elbow Connector 5"/>
          <p:cNvCxnSpPr/>
          <p:nvPr/>
        </p:nvCxnSpPr>
        <p:spPr bwMode="auto">
          <a:xfrm rot="5400000">
            <a:off x="3784600" y="2692400"/>
            <a:ext cx="12700" cy="3924300"/>
          </a:xfrm>
          <a:prstGeom prst="bentConnector3">
            <a:avLst>
              <a:gd name="adj1" fmla="val 8713976"/>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0" y="863024"/>
            <a:ext cx="9143999"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What’s the selling point of SQL-on-Hadoop?</a:t>
            </a:r>
            <a:endParaRPr lang="en-US" sz="3200" b="0" dirty="0">
              <a:solidFill>
                <a:schemeClr val="bg1"/>
              </a:solidFill>
              <a:latin typeface="Gill Sans"/>
              <a:cs typeface="Gill Sans"/>
            </a:endParaRPr>
          </a:p>
        </p:txBody>
      </p:sp>
      <p:sp>
        <p:nvSpPr>
          <p:cNvPr id="13" name="TextBox 12"/>
          <p:cNvSpPr txBox="1"/>
          <p:nvPr/>
        </p:nvSpPr>
        <p:spPr>
          <a:xfrm>
            <a:off x="0" y="137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Trade (a little?) performance for flexibility</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144107836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hive-logo.png"/>
          <p:cNvPicPr>
            <a:picLocks noChangeAspect="1"/>
          </p:cNvPicPr>
          <p:nvPr/>
        </p:nvPicPr>
        <p:blipFill>
          <a:blip r:embed="rId2" cstate="print"/>
          <a:stretch>
            <a:fillRect/>
          </a:stretch>
        </p:blipFill>
        <p:spPr>
          <a:xfrm>
            <a:off x="2667000" y="5334000"/>
            <a:ext cx="1192306" cy="1066800"/>
          </a:xfrm>
          <a:prstGeom prst="rect">
            <a:avLst/>
          </a:prstGeom>
        </p:spPr>
      </p:pic>
      <p:sp>
        <p:nvSpPr>
          <p:cNvPr id="9" name="Rectangle 8"/>
          <p:cNvSpPr/>
          <p:nvPr/>
        </p:nvSpPr>
        <p:spPr bwMode="auto">
          <a:xfrm>
            <a:off x="1981200" y="3048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0" name="Rectangle 9"/>
          <p:cNvSpPr/>
          <p:nvPr/>
        </p:nvSpPr>
        <p:spPr bwMode="auto">
          <a:xfrm>
            <a:off x="1981200" y="2133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1" name="TextBox 10"/>
          <p:cNvSpPr txBox="1"/>
          <p:nvPr/>
        </p:nvSpPr>
        <p:spPr>
          <a:xfrm>
            <a:off x="1981200" y="10916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pic>
        <p:nvPicPr>
          <p:cNvPr id="2" name="Picture 1" descr="Screen Shot 2016-02-17 at 11.3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10200"/>
            <a:ext cx="2362200" cy="835505"/>
          </a:xfrm>
          <a:prstGeom prst="rect">
            <a:avLst/>
          </a:prstGeom>
        </p:spPr>
      </p:pic>
      <p:sp>
        <p:nvSpPr>
          <p:cNvPr id="8" name="Rectangle 7"/>
          <p:cNvSpPr/>
          <p:nvPr/>
        </p:nvSpPr>
        <p:spPr bwMode="auto">
          <a:xfrm>
            <a:off x="1981200" y="3962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2" name="Rectangle 11"/>
          <p:cNvSpPr/>
          <p:nvPr/>
        </p:nvSpPr>
        <p:spPr bwMode="auto">
          <a:xfrm>
            <a:off x="5867400" y="3962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endParaRPr kumimoji="0" lang="en-US" b="0" i="0" u="none" strike="noStrike" cap="none" normalizeH="0" baseline="0" dirty="0" smtClean="0">
              <a:ln>
                <a:noFill/>
              </a:ln>
              <a:solidFill>
                <a:schemeClr val="bg2"/>
              </a:solidFill>
              <a:effectLst/>
              <a:latin typeface="Gill Sans"/>
              <a:cs typeface="Gill Sans"/>
            </a:endParaRPr>
          </a:p>
        </p:txBody>
      </p:sp>
    </p:spTree>
    <p:extLst>
      <p:ext uri="{BB962C8B-B14F-4D97-AF65-F5344CB8AC3E}">
        <p14:creationId xmlns:p14="http://schemas.microsoft.com/office/powerpoint/2010/main" val="2453194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Spark SQL?</a:t>
            </a:r>
            <a:endParaRPr lang="en-US" dirty="0"/>
          </a:p>
        </p:txBody>
      </p:sp>
      <p:sp>
        <p:nvSpPr>
          <p:cNvPr id="3" name="Content Placeholder 2"/>
          <p:cNvSpPr>
            <a:spLocks noGrp="1"/>
          </p:cNvSpPr>
          <p:nvPr>
            <p:ph idx="1"/>
          </p:nvPr>
        </p:nvSpPr>
        <p:spPr/>
        <p:txBody>
          <a:bodyPr/>
          <a:lstStyle/>
          <a:p>
            <a:r>
              <a:rPr lang="en-US" dirty="0" smtClean="0"/>
              <a:t>Based on the </a:t>
            </a:r>
            <a:r>
              <a:rPr lang="en-US" dirty="0" err="1" smtClean="0"/>
              <a:t>DataFrame</a:t>
            </a:r>
            <a:r>
              <a:rPr lang="en-US" dirty="0" smtClean="0"/>
              <a:t> API:</a:t>
            </a:r>
          </a:p>
          <a:p>
            <a:pPr lvl="1"/>
            <a:r>
              <a:rPr lang="en-US" dirty="0" smtClean="0"/>
              <a:t>A </a:t>
            </a:r>
            <a:r>
              <a:rPr lang="en-US" dirty="0"/>
              <a:t>distributed collection of data organized into named </a:t>
            </a:r>
            <a:r>
              <a:rPr lang="en-US" dirty="0" smtClean="0"/>
              <a:t>columns</a:t>
            </a:r>
          </a:p>
          <a:p>
            <a:r>
              <a:rPr lang="en-US" dirty="0" smtClean="0"/>
              <a:t>Two ways of specifying SQL queries:</a:t>
            </a:r>
          </a:p>
          <a:p>
            <a:pPr lvl="1"/>
            <a:r>
              <a:rPr lang="en-US" dirty="0" smtClean="0"/>
              <a:t>Directly:</a:t>
            </a:r>
          </a:p>
          <a:p>
            <a:pPr lvl="1"/>
            <a:endParaRPr lang="en-US" dirty="0"/>
          </a:p>
          <a:p>
            <a:pPr lvl="1"/>
            <a:endParaRPr lang="en-US" dirty="0" smtClean="0"/>
          </a:p>
          <a:p>
            <a:pPr lvl="1"/>
            <a:endParaRPr lang="en-US" dirty="0"/>
          </a:p>
          <a:p>
            <a:pPr lvl="1"/>
            <a:r>
              <a:rPr lang="en-US" dirty="0" smtClean="0"/>
              <a:t>Via </a:t>
            </a:r>
            <a:r>
              <a:rPr lang="en-US" dirty="0" err="1" smtClean="0"/>
              <a:t>DataFrame</a:t>
            </a:r>
            <a:r>
              <a:rPr lang="en-US" dirty="0" smtClean="0"/>
              <a:t> API:</a:t>
            </a:r>
            <a:endParaRPr lang="en-US" dirty="0"/>
          </a:p>
        </p:txBody>
      </p:sp>
      <p:sp>
        <p:nvSpPr>
          <p:cNvPr id="10" name="TextBox 9"/>
          <p:cNvSpPr txBox="1"/>
          <p:nvPr/>
        </p:nvSpPr>
        <p:spPr>
          <a:xfrm>
            <a:off x="1219200" y="2995136"/>
            <a:ext cx="6477000" cy="738664"/>
          </a:xfrm>
          <a:prstGeom prst="rect">
            <a:avLst/>
          </a:prstGeom>
          <a:noFill/>
        </p:spPr>
        <p:txBody>
          <a:bodyPr wrap="square" rtlCol="0">
            <a:spAutoFit/>
          </a:bodyPr>
          <a:lstStyle/>
          <a:p>
            <a:r>
              <a:rPr lang="en-US" sz="1400" b="0" dirty="0" err="1">
                <a:solidFill>
                  <a:schemeClr val="bg1"/>
                </a:solidFill>
                <a:latin typeface="Andale Mono"/>
                <a:cs typeface="Andale Mono"/>
              </a:rPr>
              <a:t>val</a:t>
            </a:r>
            <a:r>
              <a:rPr lang="en-US" sz="1400" b="0" dirty="0">
                <a:solidFill>
                  <a:schemeClr val="bg1"/>
                </a:solidFill>
                <a:latin typeface="Andale Mono"/>
                <a:cs typeface="Andale Mono"/>
              </a:rPr>
              <a:t> </a:t>
            </a:r>
            <a:r>
              <a:rPr lang="en-US" sz="1400" b="0" dirty="0" err="1">
                <a:solidFill>
                  <a:schemeClr val="bg1"/>
                </a:solidFill>
                <a:latin typeface="Andale Mono"/>
                <a:cs typeface="Andale Mono"/>
              </a:rPr>
              <a:t>sqlContext</a:t>
            </a:r>
            <a:r>
              <a:rPr lang="en-US" sz="1400" b="0" dirty="0">
                <a:solidFill>
                  <a:schemeClr val="bg1"/>
                </a:solidFill>
                <a:latin typeface="Andale Mono"/>
                <a:cs typeface="Andale Mono"/>
              </a:rPr>
              <a:t> = ... // An existing </a:t>
            </a:r>
            <a:r>
              <a:rPr lang="en-US" sz="1400" b="0" dirty="0" err="1">
                <a:solidFill>
                  <a:schemeClr val="bg1"/>
                </a:solidFill>
                <a:latin typeface="Andale Mono"/>
                <a:cs typeface="Andale Mono"/>
              </a:rPr>
              <a:t>SQLContext</a:t>
            </a:r>
            <a:endParaRPr lang="en-US" sz="1400" b="0" dirty="0">
              <a:solidFill>
                <a:schemeClr val="bg1"/>
              </a:solidFill>
              <a:latin typeface="Andale Mono"/>
              <a:cs typeface="Andale Mono"/>
            </a:endParaRPr>
          </a:p>
          <a:p>
            <a:r>
              <a:rPr lang="en-US" sz="1400" b="0" dirty="0" err="1">
                <a:solidFill>
                  <a:schemeClr val="bg1"/>
                </a:solidFill>
                <a:latin typeface="Andale Mono"/>
                <a:cs typeface="Andale Mono"/>
              </a:rPr>
              <a:t>val</a:t>
            </a:r>
            <a:r>
              <a:rPr lang="en-US" sz="1400" b="0" dirty="0">
                <a:solidFill>
                  <a:schemeClr val="bg1"/>
                </a:solidFill>
                <a:latin typeface="Andale Mono"/>
                <a:cs typeface="Andale Mono"/>
              </a:rPr>
              <a:t> </a:t>
            </a:r>
            <a:r>
              <a:rPr lang="en-US" sz="1400" b="0" dirty="0" err="1">
                <a:solidFill>
                  <a:schemeClr val="bg1"/>
                </a:solidFill>
                <a:latin typeface="Andale Mono"/>
                <a:cs typeface="Andale Mono"/>
              </a:rPr>
              <a:t>df</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sqlContext.sql</a:t>
            </a:r>
            <a:r>
              <a:rPr lang="en-US" sz="1400" b="0" dirty="0">
                <a:solidFill>
                  <a:schemeClr val="bg1"/>
                </a:solidFill>
                <a:latin typeface="Andale Mono"/>
                <a:cs typeface="Andale Mono"/>
              </a:rPr>
              <a:t>("SELECT * FROM table"</a:t>
            </a:r>
            <a:r>
              <a:rPr lang="en-US" sz="1400" b="0" dirty="0" smtClean="0">
                <a:solidFill>
                  <a:schemeClr val="bg1"/>
                </a:solidFill>
                <a:latin typeface="Andale Mono"/>
                <a:cs typeface="Andale Mono"/>
              </a:rPr>
              <a:t>)</a:t>
            </a:r>
          </a:p>
          <a:p>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df</a:t>
            </a:r>
            <a:r>
              <a:rPr lang="en-US" sz="1400" b="0" dirty="0" smtClean="0">
                <a:solidFill>
                  <a:schemeClr val="bg1"/>
                </a:solidFill>
                <a:latin typeface="Andale Mono"/>
                <a:cs typeface="Andale Mono"/>
              </a:rPr>
              <a:t> is a </a:t>
            </a:r>
            <a:r>
              <a:rPr lang="en-US" sz="1400" b="0" dirty="0" err="1" smtClean="0">
                <a:solidFill>
                  <a:schemeClr val="bg1"/>
                </a:solidFill>
                <a:latin typeface="Andale Mono"/>
                <a:cs typeface="Andale Mono"/>
              </a:rPr>
              <a:t>dataframe</a:t>
            </a:r>
            <a:r>
              <a:rPr lang="en-US" sz="1400" b="0" dirty="0" smtClean="0">
                <a:solidFill>
                  <a:schemeClr val="bg1"/>
                </a:solidFill>
                <a:latin typeface="Andale Mono"/>
                <a:cs typeface="Andale Mono"/>
              </a:rPr>
              <a:t>, can be further </a:t>
            </a:r>
            <a:r>
              <a:rPr lang="en-US" sz="1400" b="0" dirty="0" smtClean="0">
                <a:solidFill>
                  <a:schemeClr val="bg1"/>
                </a:solidFill>
                <a:latin typeface="Andale Mono"/>
                <a:cs typeface="Andale Mono"/>
              </a:rPr>
              <a:t>manipulated...</a:t>
            </a:r>
            <a:endParaRPr lang="en-US" sz="1400" b="0" dirty="0">
              <a:solidFill>
                <a:schemeClr val="bg1"/>
              </a:solidFill>
              <a:latin typeface="Andale Mono"/>
              <a:cs typeface="Andale Mono"/>
            </a:endParaRPr>
          </a:p>
        </p:txBody>
      </p:sp>
      <p:sp>
        <p:nvSpPr>
          <p:cNvPr id="11" name="TextBox 10"/>
          <p:cNvSpPr txBox="1"/>
          <p:nvPr/>
        </p:nvSpPr>
        <p:spPr>
          <a:xfrm>
            <a:off x="1219200" y="4572000"/>
            <a:ext cx="6477000" cy="1600438"/>
          </a:xfrm>
          <a:prstGeom prst="rect">
            <a:avLst/>
          </a:prstGeom>
          <a:noFill/>
        </p:spPr>
        <p:txBody>
          <a:bodyPr wrap="square" rtlCol="0">
            <a:spAutoFit/>
          </a:bodyPr>
          <a:lstStyle/>
          <a:p>
            <a:r>
              <a:rPr lang="en-US" sz="1400" b="0" dirty="0" smtClean="0">
                <a:solidFill>
                  <a:schemeClr val="bg1"/>
                </a:solidFill>
                <a:latin typeface="Andale Mono"/>
                <a:cs typeface="Andale Mono"/>
              </a:rPr>
              <a:t>// employees is a </a:t>
            </a:r>
            <a:r>
              <a:rPr lang="en-US" sz="1400" b="0" dirty="0" err="1" smtClean="0">
                <a:solidFill>
                  <a:schemeClr val="bg1"/>
                </a:solidFill>
                <a:latin typeface="Andale Mono"/>
                <a:cs typeface="Andale Mono"/>
              </a:rPr>
              <a:t>dataframe</a:t>
            </a:r>
            <a:r>
              <a:rPr lang="en-US" sz="1400" b="0" dirty="0" smtClean="0">
                <a:solidFill>
                  <a:schemeClr val="bg1"/>
                </a:solidFill>
                <a:latin typeface="Andale Mono"/>
                <a:cs typeface="Andale Mono"/>
              </a:rPr>
              <a:t>:</a:t>
            </a:r>
          </a:p>
          <a:p>
            <a:r>
              <a:rPr lang="en-US" sz="1400" b="0" dirty="0" smtClean="0">
                <a:solidFill>
                  <a:schemeClr val="bg1"/>
                </a:solidFill>
                <a:latin typeface="Andale Mono"/>
                <a:cs typeface="Andale Mono"/>
              </a:rPr>
              <a:t>employees</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  .join(</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 employees ("</a:t>
            </a:r>
            <a:r>
              <a:rPr lang="en-US" sz="1400" b="0" dirty="0" err="1">
                <a:solidFill>
                  <a:schemeClr val="bg1"/>
                </a:solidFill>
                <a:latin typeface="Andale Mono"/>
                <a:cs typeface="Andale Mono"/>
              </a:rPr>
              <a:t>deptId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 ("id"))</a:t>
            </a:r>
          </a:p>
          <a:p>
            <a:r>
              <a:rPr lang="en-US" sz="1400" b="0" dirty="0">
                <a:solidFill>
                  <a:schemeClr val="bg1"/>
                </a:solidFill>
                <a:latin typeface="Andale Mono"/>
                <a:cs typeface="Andale Mono"/>
              </a:rPr>
              <a:t>  .where(employees("gender") === "female")</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groupBy</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("id"), </a:t>
            </a:r>
            <a:r>
              <a:rPr lang="en-US" sz="1400" b="0" dirty="0" err="1">
                <a:solidFill>
                  <a:schemeClr val="bg1"/>
                </a:solidFill>
                <a:latin typeface="Andale Mono"/>
                <a:cs typeface="Andale Mono"/>
              </a:rPr>
              <a:t>dept</a:t>
            </a:r>
            <a:r>
              <a:rPr lang="en-US" sz="1400" b="0" dirty="0">
                <a:solidFill>
                  <a:schemeClr val="bg1"/>
                </a:solidFill>
                <a:latin typeface="Andale Mono"/>
                <a:cs typeface="Andale Mono"/>
              </a:rPr>
              <a:t> ("name"))</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agg</a:t>
            </a:r>
            <a:r>
              <a:rPr lang="en-US" sz="1400" b="0" dirty="0">
                <a:solidFill>
                  <a:schemeClr val="bg1"/>
                </a:solidFill>
                <a:latin typeface="Andale Mono"/>
                <a:cs typeface="Andale Mono"/>
              </a:rPr>
              <a:t>(</a:t>
            </a:r>
            <a:r>
              <a:rPr lang="en-US" sz="1400" b="0" dirty="0" smtClean="0">
                <a:solidFill>
                  <a:schemeClr val="bg1"/>
                </a:solidFill>
                <a:latin typeface="Andale Mono"/>
                <a:cs typeface="Andale Mono"/>
              </a:rPr>
              <a:t>count(</a:t>
            </a:r>
            <a:r>
              <a:rPr lang="en-US" sz="1400" b="0" dirty="0">
                <a:solidFill>
                  <a:schemeClr val="bg1"/>
                </a:solidFill>
                <a:latin typeface="Andale Mono"/>
                <a:cs typeface="Andale Mono"/>
              </a:rPr>
              <a:t>"name")</a:t>
            </a:r>
            <a:r>
              <a:rPr lang="en-US" sz="1400" b="0" dirty="0" smtClean="0">
                <a:solidFill>
                  <a:schemeClr val="bg1"/>
                </a:solidFill>
                <a:latin typeface="Andale Mono"/>
                <a:cs typeface="Andale Mono"/>
              </a:rPr>
              <a:t>)</a:t>
            </a:r>
          </a:p>
          <a:p>
            <a:endParaRPr lang="en-US" sz="1400" b="0" dirty="0">
              <a:solidFill>
                <a:schemeClr val="bg1"/>
              </a:solidFill>
              <a:latin typeface="Andale Mono"/>
              <a:cs typeface="Andale Mono"/>
            </a:endParaRPr>
          </a:p>
        </p:txBody>
      </p:sp>
    </p:spTree>
    <p:extLst>
      <p:ext uri="{BB962C8B-B14F-4D97-AF65-F5344CB8AC3E}">
        <p14:creationId xmlns:p14="http://schemas.microsoft.com/office/powerpoint/2010/main" val="77676831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0" grpId="0"/>
      <p:bldP spid="1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SQL: Query Planning</a:t>
            </a:r>
            <a:endParaRPr lang="en-US" dirty="0"/>
          </a:p>
        </p:txBody>
      </p:sp>
      <p:pic>
        <p:nvPicPr>
          <p:cNvPr id="3" name="Picture 2" descr="SparkSQL-optimiz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1727" y="2438400"/>
            <a:ext cx="8603673" cy="1752600"/>
          </a:xfrm>
          <a:prstGeom prst="rect">
            <a:avLst/>
          </a:prstGeom>
        </p:spPr>
      </p:pic>
      <p:sp>
        <p:nvSpPr>
          <p:cNvPr id="4" name="TextBox 3"/>
          <p:cNvSpPr txBox="1"/>
          <p:nvPr/>
        </p:nvSpPr>
        <p:spPr>
          <a:xfrm>
            <a:off x="7470" y="5562600"/>
            <a:ext cx="9136529" cy="400110"/>
          </a:xfrm>
          <a:prstGeom prst="rect">
            <a:avLst/>
          </a:prstGeom>
          <a:noFill/>
        </p:spPr>
        <p:txBody>
          <a:bodyPr wrap="square" rtlCol="0">
            <a:spAutoFit/>
          </a:bodyPr>
          <a:lstStyle/>
          <a:p>
            <a:pPr algn="ctr"/>
            <a:r>
              <a:rPr lang="en-US" sz="2000" b="0" dirty="0" smtClean="0">
                <a:solidFill>
                  <a:srgbClr val="FF0000"/>
                </a:solidFill>
                <a:latin typeface="Gill Sans"/>
                <a:cs typeface="Gill Sans"/>
              </a:rPr>
              <a:t>At the end of the day… it’s transformations on RDDs</a:t>
            </a:r>
          </a:p>
        </p:txBody>
      </p:sp>
    </p:spTree>
    <p:extLst>
      <p:ext uri="{BB962C8B-B14F-4D97-AF65-F5344CB8AC3E}">
        <p14:creationId xmlns:p14="http://schemas.microsoft.com/office/powerpoint/2010/main" val="10337902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Spark SQL: </a:t>
            </a:r>
            <a:r>
              <a:rPr lang="en-US" dirty="0" smtClean="0"/>
              <a:t>Physical Execution</a:t>
            </a:r>
            <a:endParaRPr lang="en-US" dirty="0"/>
          </a:p>
        </p:txBody>
      </p:sp>
      <p:pic>
        <p:nvPicPr>
          <p:cNvPr id="5" name="Picture 4" descr="Spark-physic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371600"/>
            <a:ext cx="6774180" cy="4358640"/>
          </a:xfrm>
          <a:prstGeom prst="rect">
            <a:avLst/>
          </a:prstGeom>
        </p:spPr>
      </p:pic>
      <p:sp>
        <p:nvSpPr>
          <p:cNvPr id="7" name="TextBox 6"/>
          <p:cNvSpPr txBox="1"/>
          <p:nvPr/>
        </p:nvSpPr>
        <p:spPr>
          <a:xfrm>
            <a:off x="5867400" y="5558135"/>
            <a:ext cx="2510122" cy="461665"/>
          </a:xfrm>
          <a:prstGeom prst="rect">
            <a:avLst/>
          </a:prstGeom>
          <a:noFill/>
        </p:spPr>
        <p:txBody>
          <a:bodyPr wrap="none" rtlCol="0">
            <a:spAutoFit/>
          </a:bodyPr>
          <a:lstStyle/>
          <a:p>
            <a:r>
              <a:rPr lang="en-US" sz="2400" b="0" dirty="0" smtClean="0">
                <a:solidFill>
                  <a:srgbClr val="FF0000"/>
                </a:solidFill>
                <a:latin typeface="Gill Sans"/>
                <a:cs typeface="Gill Sans"/>
              </a:rPr>
              <a:t>= Reduce-side join</a:t>
            </a:r>
            <a:endParaRPr lang="en-US" sz="2400" b="0" dirty="0">
              <a:solidFill>
                <a:srgbClr val="FF0000"/>
              </a:solidFill>
              <a:latin typeface="Gill Sans"/>
              <a:cs typeface="Gill Sans"/>
            </a:endParaRPr>
          </a:p>
        </p:txBody>
      </p:sp>
      <p:sp>
        <p:nvSpPr>
          <p:cNvPr id="8" name="TextBox 7"/>
          <p:cNvSpPr txBox="1"/>
          <p:nvPr/>
        </p:nvSpPr>
        <p:spPr>
          <a:xfrm>
            <a:off x="3456284" y="5105400"/>
            <a:ext cx="2106316" cy="461665"/>
          </a:xfrm>
          <a:prstGeom prst="rect">
            <a:avLst/>
          </a:prstGeom>
          <a:noFill/>
        </p:spPr>
        <p:txBody>
          <a:bodyPr wrap="none" rtlCol="0">
            <a:spAutoFit/>
          </a:bodyPr>
          <a:lstStyle/>
          <a:p>
            <a:r>
              <a:rPr lang="en-US" sz="2400" b="0" dirty="0" smtClean="0">
                <a:solidFill>
                  <a:srgbClr val="FF0000"/>
                </a:solidFill>
                <a:latin typeface="Gill Sans"/>
                <a:cs typeface="Gill Sans"/>
              </a:rPr>
              <a:t>= Map-side join</a:t>
            </a:r>
            <a:endParaRPr lang="en-US" sz="2400" b="0" dirty="0">
              <a:solidFill>
                <a:srgbClr val="FF0000"/>
              </a:solidFill>
              <a:latin typeface="Gill Sans"/>
              <a:cs typeface="Gill Sans"/>
            </a:endParaRPr>
          </a:p>
        </p:txBody>
      </p:sp>
      <p:sp>
        <p:nvSpPr>
          <p:cNvPr id="9" name="TextBox 8"/>
          <p:cNvSpPr txBox="1"/>
          <p:nvPr/>
        </p:nvSpPr>
        <p:spPr>
          <a:xfrm>
            <a:off x="685800" y="5867400"/>
            <a:ext cx="4449205" cy="461665"/>
          </a:xfrm>
          <a:prstGeom prst="rect">
            <a:avLst/>
          </a:prstGeom>
          <a:noFill/>
        </p:spPr>
        <p:txBody>
          <a:bodyPr wrap="none" rtlCol="0">
            <a:spAutoFit/>
          </a:bodyPr>
          <a:lstStyle/>
          <a:p>
            <a:r>
              <a:rPr lang="en-US" sz="2400" b="0" dirty="0" smtClean="0">
                <a:solidFill>
                  <a:srgbClr val="FF0000"/>
                </a:solidFill>
                <a:latin typeface="Gill Sans"/>
                <a:cs typeface="Gill Sans"/>
              </a:rPr>
              <a:t>Hash </a:t>
            </a:r>
            <a:r>
              <a:rPr lang="en-US" sz="2400" b="0" dirty="0" smtClean="0">
                <a:solidFill>
                  <a:srgbClr val="FF0000"/>
                </a:solidFill>
                <a:latin typeface="Gill Sans"/>
                <a:cs typeface="Gill Sans"/>
              </a:rPr>
              <a:t>join with </a:t>
            </a:r>
            <a:r>
              <a:rPr lang="en-US" sz="2400" b="0" dirty="0" smtClean="0">
                <a:solidFill>
                  <a:srgbClr val="FF0000"/>
                </a:solidFill>
                <a:latin typeface="Gill Sans"/>
                <a:cs typeface="Gill Sans"/>
              </a:rPr>
              <a:t>broadcast variables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42568052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Data Warehouse Design</a:t>
            </a:r>
            <a:endParaRPr lang="en-US" dirty="0"/>
          </a:p>
        </p:txBody>
      </p:sp>
      <p:sp>
        <p:nvSpPr>
          <p:cNvPr id="3" name="Content Placeholder 2"/>
          <p:cNvSpPr>
            <a:spLocks noGrp="1"/>
          </p:cNvSpPr>
          <p:nvPr>
            <p:ph idx="1"/>
          </p:nvPr>
        </p:nvSpPr>
        <p:spPr/>
        <p:txBody>
          <a:bodyPr/>
          <a:lstStyle/>
          <a:p>
            <a:r>
              <a:rPr lang="en-US" dirty="0" smtClean="0"/>
              <a:t>Observation:</a:t>
            </a:r>
          </a:p>
          <a:p>
            <a:pPr lvl="1"/>
            <a:r>
              <a:rPr lang="en-US" dirty="0" smtClean="0"/>
              <a:t>Joins are relatively expensive</a:t>
            </a:r>
          </a:p>
          <a:p>
            <a:pPr lvl="1"/>
            <a:r>
              <a:rPr lang="en-US" dirty="0" smtClean="0"/>
              <a:t>OLAP queries frequently involve joins</a:t>
            </a:r>
          </a:p>
          <a:p>
            <a:r>
              <a:rPr lang="en-US" dirty="0" smtClean="0"/>
              <a:t>Solution: </a:t>
            </a:r>
            <a:r>
              <a:rPr lang="en-US" dirty="0" err="1" smtClean="0"/>
              <a:t>denormalize</a:t>
            </a:r>
            <a:endParaRPr lang="en-US" dirty="0" smtClean="0"/>
          </a:p>
          <a:p>
            <a:pPr lvl="1"/>
            <a:r>
              <a:rPr lang="en-US" dirty="0" smtClean="0"/>
              <a:t>What’s normalization again</a:t>
            </a:r>
            <a:r>
              <a:rPr lang="en-US" dirty="0" smtClean="0"/>
              <a:t>?</a:t>
            </a:r>
          </a:p>
          <a:p>
            <a:pPr lvl="1"/>
            <a:r>
              <a:rPr lang="en-US" dirty="0" smtClean="0"/>
              <a:t>Why </a:t>
            </a:r>
            <a:r>
              <a:rPr lang="en-US" dirty="0" smtClean="0"/>
              <a:t>normalize to begin with?</a:t>
            </a:r>
          </a:p>
          <a:p>
            <a:pPr lvl="1"/>
            <a:r>
              <a:rPr lang="en-US" dirty="0" smtClean="0"/>
              <a:t>Fundamentally a time-space tradeoff</a:t>
            </a:r>
          </a:p>
          <a:p>
            <a:pPr lvl="1"/>
            <a:r>
              <a:rPr lang="en-US" dirty="0" smtClean="0"/>
              <a:t>How much to </a:t>
            </a:r>
            <a:r>
              <a:rPr lang="en-US" dirty="0" err="1" smtClean="0"/>
              <a:t>denormalize</a:t>
            </a:r>
            <a:r>
              <a:rPr lang="en-US" dirty="0" smtClean="0"/>
              <a:t>?</a:t>
            </a:r>
          </a:p>
          <a:p>
            <a:pPr lvl="1"/>
            <a:r>
              <a:rPr lang="en-US" dirty="0" smtClean="0"/>
              <a:t>What about consistency?</a:t>
            </a:r>
            <a:endParaRPr lang="en-US" dirty="0"/>
          </a:p>
        </p:txBody>
      </p:sp>
    </p:spTree>
    <p:extLst>
      <p:ext uri="{BB962C8B-B14F-4D97-AF65-F5344CB8AC3E}">
        <p14:creationId xmlns:p14="http://schemas.microsoft.com/office/powerpoint/2010/main" val="17786719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Denormalization</a:t>
            </a:r>
            <a:r>
              <a:rPr lang="en-US" dirty="0" smtClean="0"/>
              <a:t> Opportunities?</a:t>
            </a:r>
            <a:endParaRPr lang="en-US" dirty="0"/>
          </a:p>
        </p:txBody>
      </p:sp>
      <p:pic>
        <p:nvPicPr>
          <p:cNvPr id="5" name="Picture 4" descr="tpc-h-schem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6172200" cy="5829300"/>
          </a:xfrm>
          <a:prstGeom prst="rect">
            <a:avLst/>
          </a:prstGeom>
        </p:spPr>
      </p:pic>
      <p:sp>
        <p:nvSpPr>
          <p:cNvPr id="4" name="TextBox 3"/>
          <p:cNvSpPr txBox="1"/>
          <p:nvPr/>
        </p:nvSpPr>
        <p:spPr>
          <a:xfrm>
            <a:off x="5638800" y="6381690"/>
            <a:ext cx="3416320" cy="400110"/>
          </a:xfrm>
          <a:prstGeom prst="rect">
            <a:avLst/>
          </a:prstGeom>
          <a:noFill/>
        </p:spPr>
        <p:txBody>
          <a:bodyPr wrap="none" rtlCol="0">
            <a:spAutoFit/>
          </a:bodyPr>
          <a:lstStyle/>
          <a:p>
            <a:r>
              <a:rPr lang="en-US" sz="2000" b="0" dirty="0" smtClean="0">
                <a:solidFill>
                  <a:srgbClr val="FF0000"/>
                </a:solidFill>
                <a:latin typeface="Gill Sans"/>
                <a:cs typeface="Gill Sans"/>
              </a:rPr>
              <a:t>“</a:t>
            </a:r>
            <a:r>
              <a:rPr lang="en-US" sz="2000" b="0" dirty="0" err="1" smtClean="0">
                <a:solidFill>
                  <a:srgbClr val="FF0000"/>
                </a:solidFill>
                <a:latin typeface="Gill Sans"/>
                <a:cs typeface="Gill Sans"/>
              </a:rPr>
              <a:t>Denormalizing</a:t>
            </a:r>
            <a:r>
              <a:rPr lang="en-US" sz="2000" b="0" dirty="0" smtClean="0">
                <a:solidFill>
                  <a:srgbClr val="FF0000"/>
                </a:solidFill>
                <a:latin typeface="Gill Sans"/>
                <a:cs typeface="Gill Sans"/>
              </a:rPr>
              <a:t> the snowflake”</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1819894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sp>
        <p:nvSpPr>
          <p:cNvPr id="5" name="Rectangle 4"/>
          <p:cNvSpPr/>
          <p:nvPr/>
        </p:nvSpPr>
        <p:spPr bwMode="auto">
          <a:xfrm>
            <a:off x="1981200" y="3429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6" name="Rectangle 5"/>
          <p:cNvSpPr/>
          <p:nvPr/>
        </p:nvSpPr>
        <p:spPr bwMode="auto">
          <a:xfrm>
            <a:off x="1981200" y="2514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7" name="TextBox 6"/>
          <p:cNvSpPr txBox="1"/>
          <p:nvPr/>
        </p:nvSpPr>
        <p:spPr>
          <a:xfrm>
            <a:off x="1981200" y="1828800"/>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sp>
        <p:nvSpPr>
          <p:cNvPr id="11" name="Rectangle 10"/>
          <p:cNvSpPr/>
          <p:nvPr/>
        </p:nvSpPr>
        <p:spPr bwMode="auto">
          <a:xfrm>
            <a:off x="1981200" y="4343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12" name="Rectangle 11"/>
          <p:cNvSpPr/>
          <p:nvPr/>
        </p:nvSpPr>
        <p:spPr bwMode="auto">
          <a:xfrm>
            <a:off x="5867400" y="4343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endParaRPr kumimoji="0" lang="en-US" b="0" i="0" u="none" strike="noStrike" cap="none" normalizeH="0" baseline="0" dirty="0" smtClean="0">
              <a:ln>
                <a:noFill/>
              </a:ln>
              <a:solidFill>
                <a:schemeClr val="bg2"/>
              </a:solidFill>
              <a:effectLst/>
              <a:latin typeface="Gill Sans"/>
              <a:cs typeface="Gill Sans"/>
            </a:endParaRPr>
          </a:p>
        </p:txBody>
      </p:sp>
    </p:spTree>
    <p:extLst>
      <p:ext uri="{BB962C8B-B14F-4D97-AF65-F5344CB8AC3E}">
        <p14:creationId xmlns:p14="http://schemas.microsoft.com/office/powerpoint/2010/main" val="35110944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sp>
        <p:nvSpPr>
          <p:cNvPr id="4" name="Rectangle 3"/>
          <p:cNvSpPr/>
          <p:nvPr/>
        </p:nvSpPr>
        <p:spPr bwMode="auto">
          <a:xfrm>
            <a:off x="1981200" y="4343400"/>
            <a:ext cx="50292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sp>
        <p:nvSpPr>
          <p:cNvPr id="5" name="Rectangle 4"/>
          <p:cNvSpPr/>
          <p:nvPr/>
        </p:nvSpPr>
        <p:spPr bwMode="auto">
          <a:xfrm>
            <a:off x="1981200" y="3429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Spark</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6" name="Rectangle 5"/>
          <p:cNvSpPr/>
          <p:nvPr/>
        </p:nvSpPr>
        <p:spPr bwMode="auto">
          <a:xfrm>
            <a:off x="1981200" y="2514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7" name="TextBox 6"/>
          <p:cNvSpPr txBox="1"/>
          <p:nvPr/>
        </p:nvSpPr>
        <p:spPr>
          <a:xfrm>
            <a:off x="1981200" y="1828800"/>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sp>
        <p:nvSpPr>
          <p:cNvPr id="8" name="TextBox 7"/>
          <p:cNvSpPr txBox="1"/>
          <p:nvPr/>
        </p:nvSpPr>
        <p:spPr>
          <a:xfrm>
            <a:off x="7375573" y="3124200"/>
            <a:ext cx="777827" cy="461665"/>
          </a:xfrm>
          <a:prstGeom prst="rect">
            <a:avLst/>
          </a:prstGeom>
          <a:noFill/>
        </p:spPr>
        <p:txBody>
          <a:bodyPr wrap="none" rtlCol="0">
            <a:spAutoFit/>
          </a:bodyPr>
          <a:lstStyle/>
          <a:p>
            <a:r>
              <a:rPr lang="en-US" sz="2400" dirty="0" smtClean="0">
                <a:solidFill>
                  <a:srgbClr val="FF0000"/>
                </a:solidFill>
                <a:latin typeface="Gill Sans"/>
                <a:cs typeface="Gill Sans"/>
              </a:rPr>
              <a:t>You</a:t>
            </a:r>
            <a:endParaRPr lang="en-US" sz="2400" dirty="0">
              <a:solidFill>
                <a:srgbClr val="FF0000"/>
              </a:solidFill>
              <a:latin typeface="Gill Sans"/>
              <a:cs typeface="Gill Sans"/>
            </a:endParaRPr>
          </a:p>
        </p:txBody>
      </p:sp>
      <p:sp>
        <p:nvSpPr>
          <p:cNvPr id="10" name="Curved Left Arrow 9"/>
          <p:cNvSpPr/>
          <p:nvPr/>
        </p:nvSpPr>
        <p:spPr bwMode="auto">
          <a:xfrm>
            <a:off x="6795550" y="2895600"/>
            <a:ext cx="595850" cy="990600"/>
          </a:xfrm>
          <a:prstGeom prst="curvedLef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797085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pic>
        <p:nvPicPr>
          <p:cNvPr id="3" name="Picture 2" descr="tpc-h-schem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914400"/>
            <a:ext cx="6172200" cy="5829300"/>
          </a:xfrm>
          <a:prstGeom prst="rect">
            <a:avLst/>
          </a:prstGeom>
        </p:spPr>
      </p:pic>
    </p:spTree>
    <p:extLst>
      <p:ext uri="{BB962C8B-B14F-4D97-AF65-F5344CB8AC3E}">
        <p14:creationId xmlns:p14="http://schemas.microsoft.com/office/powerpoint/2010/main" val="29885003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assignment?</a:t>
            </a:r>
            <a:endParaRPr lang="en-US" dirty="0"/>
          </a:p>
        </p:txBody>
      </p:sp>
      <p:sp>
        <p:nvSpPr>
          <p:cNvPr id="5" name="TextBox 4"/>
          <p:cNvSpPr txBox="1"/>
          <p:nvPr/>
        </p:nvSpPr>
        <p:spPr>
          <a:xfrm>
            <a:off x="990600" y="5096470"/>
            <a:ext cx="1544012" cy="461665"/>
          </a:xfrm>
          <a:prstGeom prst="rect">
            <a:avLst/>
          </a:prstGeom>
          <a:noFill/>
        </p:spPr>
        <p:txBody>
          <a:bodyPr wrap="none" rtlCol="0">
            <a:spAutoFit/>
          </a:bodyPr>
          <a:lstStyle/>
          <a:p>
            <a:r>
              <a:rPr lang="en-US" sz="2400" b="0" dirty="0" smtClean="0">
                <a:solidFill>
                  <a:srgbClr val="000000"/>
                </a:solidFill>
                <a:latin typeface="Gill Sans"/>
                <a:cs typeface="Gill Sans"/>
              </a:rPr>
              <a:t>SQL query </a:t>
            </a:r>
            <a:endParaRPr lang="en-US" sz="2400" b="0" dirty="0">
              <a:solidFill>
                <a:srgbClr val="000000"/>
              </a:solidFill>
              <a:latin typeface="Gill Sans"/>
              <a:cs typeface="Gill Sans"/>
            </a:endParaRPr>
          </a:p>
        </p:txBody>
      </p:sp>
      <p:sp>
        <p:nvSpPr>
          <p:cNvPr id="6" name="TextBox 5"/>
          <p:cNvSpPr txBox="1"/>
          <p:nvPr/>
        </p:nvSpPr>
        <p:spPr>
          <a:xfrm>
            <a:off x="838200" y="1548348"/>
            <a:ext cx="6864504" cy="3323987"/>
          </a:xfrm>
          <a:prstGeom prst="rect">
            <a:avLst/>
          </a:prstGeom>
          <a:noFill/>
        </p:spPr>
        <p:txBody>
          <a:bodyPr wrap="none" rtlCol="0">
            <a:spAutoFit/>
          </a:bodyPr>
          <a:lstStyle/>
          <a:p>
            <a:r>
              <a:rPr lang="en-US" sz="1400" b="0" dirty="0">
                <a:solidFill>
                  <a:schemeClr val="bg1"/>
                </a:solidFill>
                <a:latin typeface="Andale Mono"/>
                <a:cs typeface="Andale Mono"/>
              </a:rPr>
              <a:t>select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l_returnflag</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l_linestatus</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l_quantity</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sum_qty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sum_base_price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*(1-l_discount)) as </a:t>
            </a:r>
            <a:r>
              <a:rPr lang="en-US" sz="1400" b="0" dirty="0" err="1">
                <a:solidFill>
                  <a:schemeClr val="bg1"/>
                </a:solidFill>
                <a:latin typeface="Andale Mono"/>
                <a:cs typeface="Andale Mono"/>
              </a:rPr>
              <a:t>sum_disc_price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*(1-l_discount)*(1+l_tax)) as </a:t>
            </a:r>
            <a:r>
              <a:rPr lang="en-US" sz="1400" b="0" dirty="0" err="1">
                <a:solidFill>
                  <a:schemeClr val="bg1"/>
                </a:solidFill>
                <a:latin typeface="Andale Mono"/>
                <a:cs typeface="Andale Mono"/>
              </a:rPr>
              <a:t>sum_charge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avg</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l_quantity</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avg_qty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avg</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l_extendedprice</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avg_price</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avg</a:t>
            </a:r>
            <a:r>
              <a:rPr lang="en-US" sz="1400" b="0" dirty="0">
                <a:solidFill>
                  <a:schemeClr val="bg1"/>
                </a:solidFill>
                <a:latin typeface="Andale Mono"/>
                <a:cs typeface="Andale Mono"/>
              </a:rPr>
              <a:t>(</a:t>
            </a:r>
            <a:r>
              <a:rPr lang="en-US" sz="1400" b="0" dirty="0" err="1">
                <a:solidFill>
                  <a:schemeClr val="bg1"/>
                </a:solidFill>
                <a:latin typeface="Andale Mono"/>
                <a:cs typeface="Andale Mono"/>
              </a:rPr>
              <a:t>l_discount</a:t>
            </a:r>
            <a:r>
              <a:rPr lang="en-US" sz="1400" b="0" dirty="0">
                <a:solidFill>
                  <a:schemeClr val="bg1"/>
                </a:solidFill>
                <a:latin typeface="Andale Mono"/>
                <a:cs typeface="Andale Mono"/>
              </a:rPr>
              <a:t>) as </a:t>
            </a:r>
            <a:r>
              <a:rPr lang="en-US" sz="1400" b="0" dirty="0" err="1">
                <a:solidFill>
                  <a:schemeClr val="bg1"/>
                </a:solidFill>
                <a:latin typeface="Andale Mono"/>
                <a:cs typeface="Andale Mono"/>
              </a:rPr>
              <a:t>avg_disc</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count(*) as </a:t>
            </a:r>
            <a:r>
              <a:rPr lang="en-US" sz="1400" b="0" dirty="0" err="1">
                <a:solidFill>
                  <a:schemeClr val="bg1"/>
                </a:solidFill>
                <a:latin typeface="Andale Mono"/>
                <a:cs typeface="Andale Mono"/>
              </a:rPr>
              <a:t>count_order</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lineitem</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where</a:t>
            </a:r>
          </a:p>
          <a:p>
            <a:r>
              <a:rPr lang="en-US" sz="1400" b="0" dirty="0">
                <a:solidFill>
                  <a:schemeClr val="bg1"/>
                </a:solidFill>
                <a:latin typeface="Andale Mono"/>
                <a:cs typeface="Andale Mono"/>
              </a:rPr>
              <a:t>  </a:t>
            </a:r>
            <a:r>
              <a:rPr lang="en-US" sz="1400" b="0" dirty="0" err="1">
                <a:solidFill>
                  <a:schemeClr val="bg1"/>
                </a:solidFill>
                <a:latin typeface="Andale Mono"/>
                <a:cs typeface="Andale Mono"/>
              </a:rPr>
              <a:t>l_shipdate</a:t>
            </a:r>
            <a:r>
              <a:rPr lang="en-US" sz="1400" b="0" dirty="0">
                <a:solidFill>
                  <a:schemeClr val="bg1"/>
                </a:solidFill>
                <a:latin typeface="Andale Mono"/>
                <a:cs typeface="Andale Mono"/>
              </a:rPr>
              <a:t> = </a:t>
            </a:r>
            <a:r>
              <a:rPr lang="en-US" sz="1400" b="0" dirty="0">
                <a:solidFill>
                  <a:srgbClr val="FF0000"/>
                </a:solidFill>
                <a:latin typeface="Andale Mono"/>
                <a:cs typeface="Andale Mono"/>
              </a:rPr>
              <a:t>'YYYY-MM-DD'</a:t>
            </a:r>
          </a:p>
          <a:p>
            <a:r>
              <a:rPr lang="en-US" sz="1400" b="0" dirty="0">
                <a:solidFill>
                  <a:schemeClr val="bg1"/>
                </a:solidFill>
                <a:latin typeface="Andale Mono"/>
                <a:cs typeface="Andale Mono"/>
              </a:rPr>
              <a:t>group by </a:t>
            </a:r>
            <a:r>
              <a:rPr lang="en-US" sz="1400" b="0" dirty="0" err="1">
                <a:solidFill>
                  <a:schemeClr val="bg1"/>
                </a:solidFill>
                <a:latin typeface="Andale Mono"/>
                <a:cs typeface="Andale Mono"/>
              </a:rPr>
              <a:t>l_returnflag</a:t>
            </a:r>
            <a:r>
              <a:rPr lang="en-US" sz="1400" b="0" dirty="0">
                <a:solidFill>
                  <a:schemeClr val="bg1"/>
                </a:solidFill>
                <a:latin typeface="Andale Mono"/>
                <a:cs typeface="Andale Mono"/>
              </a:rPr>
              <a:t>, </a:t>
            </a:r>
            <a:r>
              <a:rPr lang="en-US" sz="1400" b="0" dirty="0" err="1">
                <a:solidFill>
                  <a:schemeClr val="bg1"/>
                </a:solidFill>
                <a:latin typeface="Andale Mono"/>
                <a:cs typeface="Andale Mono"/>
              </a:rPr>
              <a:t>l_linestatus</a:t>
            </a:r>
            <a:r>
              <a:rPr lang="en-US" sz="1400" b="0" dirty="0">
                <a:solidFill>
                  <a:schemeClr val="bg1"/>
                </a:solidFill>
                <a:latin typeface="Andale Mono"/>
                <a:cs typeface="Andale Mono"/>
              </a:rPr>
              <a:t>;</a:t>
            </a:r>
          </a:p>
        </p:txBody>
      </p:sp>
      <p:sp>
        <p:nvSpPr>
          <p:cNvPr id="7" name="TextBox 6"/>
          <p:cNvSpPr txBox="1"/>
          <p:nvPr/>
        </p:nvSpPr>
        <p:spPr>
          <a:xfrm>
            <a:off x="5895637" y="5100935"/>
            <a:ext cx="2638763" cy="461665"/>
          </a:xfrm>
          <a:prstGeom prst="rect">
            <a:avLst/>
          </a:prstGeom>
          <a:noFill/>
        </p:spPr>
        <p:txBody>
          <a:bodyPr wrap="none" rtlCol="0">
            <a:spAutoFit/>
          </a:bodyPr>
          <a:lstStyle/>
          <a:p>
            <a:r>
              <a:rPr lang="en-US" sz="2400" b="0" dirty="0" smtClean="0">
                <a:solidFill>
                  <a:srgbClr val="000000"/>
                </a:solidFill>
                <a:latin typeface="Gill Sans"/>
                <a:cs typeface="Gill Sans"/>
              </a:rPr>
              <a:t>Raw Spark program</a:t>
            </a:r>
            <a:endParaRPr lang="en-US" sz="2400" b="0" dirty="0">
              <a:solidFill>
                <a:srgbClr val="000000"/>
              </a:solidFill>
              <a:latin typeface="Gill Sans"/>
              <a:cs typeface="Gill Sans"/>
            </a:endParaRPr>
          </a:p>
        </p:txBody>
      </p:sp>
      <p:cxnSp>
        <p:nvCxnSpPr>
          <p:cNvPr id="4" name="Straight Arrow Connector 3"/>
          <p:cNvCxnSpPr>
            <a:stCxn id="5" idx="3"/>
            <a:endCxn id="7" idx="1"/>
          </p:cNvCxnSpPr>
          <p:nvPr/>
        </p:nvCxnSpPr>
        <p:spPr bwMode="auto">
          <a:xfrm>
            <a:off x="2534612" y="5327303"/>
            <a:ext cx="3361025" cy="44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 name="Straight Arrow Connector 7"/>
          <p:cNvCxnSpPr/>
          <p:nvPr/>
        </p:nvCxnSpPr>
        <p:spPr bwMode="auto">
          <a:xfrm>
            <a:off x="7239000" y="4491335"/>
            <a:ext cx="0" cy="685800"/>
          </a:xfrm>
          <a:prstGeom prst="straightConnector1">
            <a:avLst/>
          </a:prstGeom>
          <a:ln>
            <a:prstDash val="sysDash"/>
            <a:headEnd type="none" w="med" len="med"/>
            <a:tailEnd type="arrow"/>
          </a:ln>
        </p:spPr>
        <p:style>
          <a:lnRef idx="2">
            <a:schemeClr val="dk1"/>
          </a:lnRef>
          <a:fillRef idx="0">
            <a:schemeClr val="dk1"/>
          </a:fillRef>
          <a:effectRef idx="1">
            <a:schemeClr val="dk1"/>
          </a:effectRef>
          <a:fontRef idx="minor">
            <a:schemeClr val="tx1"/>
          </a:fontRef>
        </p:style>
      </p:cxnSp>
      <p:cxnSp>
        <p:nvCxnSpPr>
          <p:cNvPr id="10" name="Straight Arrow Connector 9"/>
          <p:cNvCxnSpPr/>
          <p:nvPr/>
        </p:nvCxnSpPr>
        <p:spPr bwMode="auto">
          <a:xfrm flipH="1">
            <a:off x="3810000" y="4491335"/>
            <a:ext cx="3429000" cy="0"/>
          </a:xfrm>
          <a:prstGeom prst="straightConnector1">
            <a:avLst/>
          </a:prstGeom>
          <a:ln>
            <a:prstDash val="sysDash"/>
            <a:headEnd type="none" w="med" len="med"/>
            <a:tailEnd type="none"/>
          </a:ln>
        </p:spPr>
        <p:style>
          <a:lnRef idx="2">
            <a:schemeClr val="dk1"/>
          </a:lnRef>
          <a:fillRef idx="0">
            <a:schemeClr val="dk1"/>
          </a:fillRef>
          <a:effectRef idx="1">
            <a:schemeClr val="dk1"/>
          </a:effectRef>
          <a:fontRef idx="minor">
            <a:schemeClr val="tx1"/>
          </a:fontRef>
        </p:style>
      </p:cxnSp>
      <p:sp>
        <p:nvSpPr>
          <p:cNvPr id="15" name="TextBox 14"/>
          <p:cNvSpPr txBox="1"/>
          <p:nvPr/>
        </p:nvSpPr>
        <p:spPr>
          <a:xfrm>
            <a:off x="5334000" y="4091225"/>
            <a:ext cx="1864613" cy="400110"/>
          </a:xfrm>
          <a:prstGeom prst="rect">
            <a:avLst/>
          </a:prstGeom>
          <a:noFill/>
        </p:spPr>
        <p:txBody>
          <a:bodyPr wrap="none" rtlCol="0">
            <a:spAutoFit/>
          </a:bodyPr>
          <a:lstStyle/>
          <a:p>
            <a:r>
              <a:rPr lang="en-US" sz="2000" b="0" dirty="0" smtClean="0">
                <a:solidFill>
                  <a:srgbClr val="000000"/>
                </a:solidFill>
                <a:latin typeface="Gill Sans"/>
                <a:cs typeface="Gill Sans"/>
              </a:rPr>
              <a:t>input parameter</a:t>
            </a:r>
            <a:endParaRPr lang="en-US" sz="2000" b="0" dirty="0">
              <a:solidFill>
                <a:srgbClr val="000000"/>
              </a:solidFill>
              <a:latin typeface="Gill Sans"/>
              <a:cs typeface="Gill Sans"/>
            </a:endParaRPr>
          </a:p>
        </p:txBody>
      </p:sp>
      <p:sp>
        <p:nvSpPr>
          <p:cNvPr id="16" name="TextBox 15"/>
          <p:cNvSpPr txBox="1"/>
          <p:nvPr/>
        </p:nvSpPr>
        <p:spPr>
          <a:xfrm>
            <a:off x="3429000" y="5334000"/>
            <a:ext cx="1665991" cy="461665"/>
          </a:xfrm>
          <a:prstGeom prst="rect">
            <a:avLst/>
          </a:prstGeom>
          <a:noFill/>
        </p:spPr>
        <p:txBody>
          <a:bodyPr wrap="none" rtlCol="0">
            <a:spAutoFit/>
          </a:bodyPr>
          <a:lstStyle/>
          <a:p>
            <a:r>
              <a:rPr lang="en-US" sz="2400" b="0" dirty="0" smtClean="0">
                <a:solidFill>
                  <a:srgbClr val="FF0000"/>
                </a:solidFill>
                <a:latin typeface="Gill Sans"/>
                <a:cs typeface="Gill Sans"/>
              </a:rPr>
              <a:t>Your task…</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157002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1981200" y="3962400"/>
            <a:ext cx="3810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smtClean="0">
                <a:ln>
                  <a:noFill/>
                </a:ln>
                <a:solidFill>
                  <a:schemeClr val="bg2"/>
                </a:solidFill>
                <a:effectLst/>
                <a:latin typeface="Gill Sans"/>
                <a:cs typeface="Gill Sans"/>
              </a:rPr>
              <a:t>HDFS</a:t>
            </a:r>
          </a:p>
        </p:txBody>
      </p:sp>
      <p:pic>
        <p:nvPicPr>
          <p:cNvPr id="13" name="Picture 12" descr="hive-logo.png"/>
          <p:cNvPicPr>
            <a:picLocks noChangeAspect="1"/>
          </p:cNvPicPr>
          <p:nvPr/>
        </p:nvPicPr>
        <p:blipFill>
          <a:blip r:embed="rId2" cstate="print"/>
          <a:stretch>
            <a:fillRect/>
          </a:stretch>
        </p:blipFill>
        <p:spPr>
          <a:xfrm>
            <a:off x="2667000" y="5334000"/>
            <a:ext cx="1192306" cy="1066800"/>
          </a:xfrm>
          <a:prstGeom prst="rect">
            <a:avLst/>
          </a:prstGeom>
        </p:spPr>
      </p:pic>
      <p:sp>
        <p:nvSpPr>
          <p:cNvPr id="9" name="Rectangle 8"/>
          <p:cNvSpPr/>
          <p:nvPr/>
        </p:nvSpPr>
        <p:spPr bwMode="auto">
          <a:xfrm>
            <a:off x="1981200" y="3048000"/>
            <a:ext cx="5029200" cy="8382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Execution Layer</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0" name="Rectangle 9"/>
          <p:cNvSpPr/>
          <p:nvPr/>
        </p:nvSpPr>
        <p:spPr bwMode="auto">
          <a:xfrm>
            <a:off x="1981200" y="2133600"/>
            <a:ext cx="5029200" cy="838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2800" b="0" dirty="0" smtClean="0">
                <a:solidFill>
                  <a:schemeClr val="bg2"/>
                </a:solidFill>
                <a:latin typeface="Gill Sans"/>
                <a:cs typeface="Gill Sans"/>
              </a:rPr>
              <a:t>SQL query interface</a:t>
            </a:r>
            <a:endParaRPr kumimoji="0" lang="en-US" sz="2800" b="0" i="0" u="none" strike="noStrike" cap="none" normalizeH="0" baseline="0" dirty="0" smtClean="0">
              <a:ln>
                <a:noFill/>
              </a:ln>
              <a:solidFill>
                <a:schemeClr val="bg2"/>
              </a:solidFill>
              <a:effectLst/>
              <a:latin typeface="Gill Sans"/>
              <a:cs typeface="Gill Sans"/>
            </a:endParaRPr>
          </a:p>
        </p:txBody>
      </p:sp>
      <p:sp>
        <p:nvSpPr>
          <p:cNvPr id="11" name="TextBox 10"/>
          <p:cNvSpPr txBox="1"/>
          <p:nvPr/>
        </p:nvSpPr>
        <p:spPr>
          <a:xfrm>
            <a:off x="1981200" y="1091624"/>
            <a:ext cx="5029200" cy="584776"/>
          </a:xfrm>
          <a:prstGeom prst="rect">
            <a:avLst/>
          </a:prstGeom>
          <a:noFill/>
        </p:spPr>
        <p:txBody>
          <a:bodyPr wrap="square" rtlCol="0">
            <a:spAutoFit/>
          </a:bodyPr>
          <a:lstStyle/>
          <a:p>
            <a:pPr algn="ctr"/>
            <a:r>
              <a:rPr lang="en-US" sz="3200" b="0" dirty="0" smtClean="0">
                <a:solidFill>
                  <a:schemeClr val="bg2"/>
                </a:solidFill>
                <a:latin typeface="Gill Sans"/>
                <a:cs typeface="Gill Sans"/>
              </a:rPr>
              <a:t>SQL-on-Hadoop</a:t>
            </a:r>
            <a:endParaRPr lang="en-US" sz="3200" b="0" dirty="0">
              <a:solidFill>
                <a:schemeClr val="bg2"/>
              </a:solidFill>
              <a:latin typeface="Gill Sans"/>
              <a:cs typeface="Gill Sans"/>
            </a:endParaRPr>
          </a:p>
        </p:txBody>
      </p:sp>
      <p:pic>
        <p:nvPicPr>
          <p:cNvPr id="2" name="Picture 1" descr="Screen Shot 2016-02-17 at 11.32.2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5410200"/>
            <a:ext cx="2362200" cy="835505"/>
          </a:xfrm>
          <a:prstGeom prst="rect">
            <a:avLst/>
          </a:prstGeom>
        </p:spPr>
      </p:pic>
      <p:sp>
        <p:nvSpPr>
          <p:cNvPr id="8" name="Rectangle 7"/>
          <p:cNvSpPr/>
          <p:nvPr/>
        </p:nvSpPr>
        <p:spPr bwMode="auto">
          <a:xfrm>
            <a:off x="5867400" y="3962400"/>
            <a:ext cx="1143000" cy="8382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Other Data Sources</a:t>
            </a:r>
            <a:endParaRPr kumimoji="0" lang="en-US" b="0" i="0" u="none" strike="noStrike" cap="none" normalizeH="0" baseline="0" dirty="0" smtClean="0">
              <a:ln>
                <a:noFill/>
              </a:ln>
              <a:solidFill>
                <a:schemeClr val="bg2"/>
              </a:solidFill>
              <a:effectLst/>
              <a:latin typeface="Gill Sans"/>
              <a:cs typeface="Gill Sans"/>
            </a:endParaRPr>
          </a:p>
        </p:txBody>
      </p:sp>
    </p:spTree>
    <p:extLst>
      <p:ext uri="{BB962C8B-B14F-4D97-AF65-F5344CB8AC3E}">
        <p14:creationId xmlns:p14="http://schemas.microsoft.com/office/powerpoint/2010/main" val="33651350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10622512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Example</a:t>
            </a:r>
            <a:endParaRPr lang="en-US" dirty="0"/>
          </a:p>
        </p:txBody>
      </p:sp>
      <p:sp>
        <p:nvSpPr>
          <p:cNvPr id="3" name="Content Placeholder 2"/>
          <p:cNvSpPr>
            <a:spLocks noGrp="1"/>
          </p:cNvSpPr>
          <p:nvPr>
            <p:ph idx="1"/>
          </p:nvPr>
        </p:nvSpPr>
        <p:spPr/>
        <p:txBody>
          <a:bodyPr/>
          <a:lstStyle/>
          <a:p>
            <a:r>
              <a:rPr lang="en-US" dirty="0" smtClean="0"/>
              <a:t>Relational join on two tables:</a:t>
            </a:r>
          </a:p>
          <a:p>
            <a:pPr lvl="1"/>
            <a:r>
              <a:rPr lang="en-US" dirty="0" smtClean="0"/>
              <a:t>Table of word counts from Shakespeare collection</a:t>
            </a:r>
          </a:p>
          <a:p>
            <a:pPr lvl="1"/>
            <a:r>
              <a:rPr lang="en-US" dirty="0" smtClean="0"/>
              <a:t>Table of word counts from the bible</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Material drawn from </a:t>
            </a:r>
            <a:r>
              <a:rPr lang="en-US" sz="1000" b="0" dirty="0" err="1" smtClean="0">
                <a:solidFill>
                  <a:schemeClr val="bg2"/>
                </a:solidFill>
              </a:rPr>
              <a:t>Cloudera</a:t>
            </a:r>
            <a:r>
              <a:rPr lang="en-US" sz="1000" b="0" dirty="0" smtClean="0">
                <a:solidFill>
                  <a:schemeClr val="bg2"/>
                </a:solidFill>
              </a:rPr>
              <a:t> training VM</a:t>
            </a:r>
            <a:endParaRPr lang="en-US" sz="1000" b="0" dirty="0">
              <a:solidFill>
                <a:schemeClr val="bg2"/>
              </a:solidFill>
            </a:endParaRPr>
          </a:p>
        </p:txBody>
      </p:sp>
      <p:sp>
        <p:nvSpPr>
          <p:cNvPr id="5" name="TextBox 4"/>
          <p:cNvSpPr txBox="1"/>
          <p:nvPr/>
        </p:nvSpPr>
        <p:spPr>
          <a:xfrm>
            <a:off x="1143000" y="2556570"/>
            <a:ext cx="7010400" cy="3539430"/>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a:p>
            <a:endParaRPr lang="en-US" b="0" dirty="0" smtClean="0">
              <a:solidFill>
                <a:schemeClr val="bg1"/>
              </a:solidFill>
            </a:endParaRPr>
          </a:p>
          <a:p>
            <a:r>
              <a:rPr lang="en-US" b="0" dirty="0" smtClean="0">
                <a:solidFill>
                  <a:schemeClr val="bg1"/>
                </a:solidFill>
              </a:rPr>
              <a:t>the	25848	62394</a:t>
            </a:r>
          </a:p>
          <a:p>
            <a:r>
              <a:rPr lang="en-US" b="0" dirty="0" smtClean="0">
                <a:solidFill>
                  <a:schemeClr val="bg1"/>
                </a:solidFill>
              </a:rPr>
              <a:t>I	23031	8854</a:t>
            </a:r>
          </a:p>
          <a:p>
            <a:r>
              <a:rPr lang="en-US" b="0" dirty="0" smtClean="0">
                <a:solidFill>
                  <a:schemeClr val="bg1"/>
                </a:solidFill>
              </a:rPr>
              <a:t>and	19671	38985</a:t>
            </a:r>
          </a:p>
          <a:p>
            <a:r>
              <a:rPr lang="en-US" b="0" dirty="0" smtClean="0">
                <a:solidFill>
                  <a:schemeClr val="bg1"/>
                </a:solidFill>
              </a:rPr>
              <a:t>to	18038	13526</a:t>
            </a:r>
          </a:p>
          <a:p>
            <a:r>
              <a:rPr lang="en-US" b="0" dirty="0" smtClean="0">
                <a:solidFill>
                  <a:schemeClr val="bg1"/>
                </a:solidFill>
              </a:rPr>
              <a:t>of	16700	34654</a:t>
            </a:r>
          </a:p>
          <a:p>
            <a:r>
              <a:rPr lang="en-US" b="0" dirty="0" smtClean="0">
                <a:solidFill>
                  <a:schemeClr val="bg1"/>
                </a:solidFill>
              </a:rPr>
              <a:t>a	14170	8057</a:t>
            </a:r>
          </a:p>
          <a:p>
            <a:r>
              <a:rPr lang="en-US" b="0" dirty="0" smtClean="0">
                <a:solidFill>
                  <a:schemeClr val="bg1"/>
                </a:solidFill>
              </a:rPr>
              <a:t>you	12702	2720</a:t>
            </a:r>
          </a:p>
          <a:p>
            <a:r>
              <a:rPr lang="en-US" b="0" dirty="0" smtClean="0">
                <a:solidFill>
                  <a:schemeClr val="bg1"/>
                </a:solidFill>
              </a:rPr>
              <a:t>my	11297	4135</a:t>
            </a:r>
          </a:p>
          <a:p>
            <a:r>
              <a:rPr lang="en-US" b="0" dirty="0" smtClean="0">
                <a:solidFill>
                  <a:schemeClr val="bg1"/>
                </a:solidFill>
              </a:rPr>
              <a:t>in	10797	12445</a:t>
            </a:r>
          </a:p>
          <a:p>
            <a:r>
              <a:rPr lang="en-US" b="0" dirty="0" smtClean="0">
                <a:solidFill>
                  <a:schemeClr val="bg1"/>
                </a:solidFill>
              </a:rPr>
              <a:t>is	8882	6884</a:t>
            </a:r>
            <a:endParaRPr lang="en-US" b="0" dirty="0">
              <a:solidFill>
                <a:schemeClr val="bg1"/>
              </a:solidFill>
            </a:endParaRPr>
          </a:p>
        </p:txBody>
      </p:sp>
    </p:spTree>
    <p:extLst>
      <p:ext uri="{BB962C8B-B14F-4D97-AF65-F5344CB8AC3E}">
        <p14:creationId xmlns:p14="http://schemas.microsoft.com/office/powerpoint/2010/main" val="40884358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4" name="TextBox 3"/>
          <p:cNvSpPr txBox="1"/>
          <p:nvPr/>
        </p:nvSpPr>
        <p:spPr>
          <a:xfrm>
            <a:off x="838200" y="1302603"/>
            <a:ext cx="7010400" cy="830997"/>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p:txBody>
      </p:sp>
      <p:sp>
        <p:nvSpPr>
          <p:cNvPr id="5" name="TextBox 4"/>
          <p:cNvSpPr txBox="1"/>
          <p:nvPr/>
        </p:nvSpPr>
        <p:spPr>
          <a:xfrm>
            <a:off x="762000" y="3863370"/>
            <a:ext cx="6781800" cy="784830"/>
          </a:xfrm>
          <a:prstGeom prst="rect">
            <a:avLst/>
          </a:prstGeom>
          <a:noFill/>
        </p:spPr>
        <p:txBody>
          <a:bodyPr wrap="square" rtlCol="0">
            <a:spAutoFit/>
          </a:bodyPr>
          <a:lstStyle/>
          <a:p>
            <a:r>
              <a:rPr lang="en-US" sz="900" b="0" dirty="0" smtClean="0">
                <a:solidFill>
                  <a:schemeClr val="bg1"/>
                </a:solidFill>
              </a:rPr>
              <a:t>(TOK_QUERY (TOK_FROM (TOK_JOIN (TOK_TABREF </a:t>
            </a:r>
            <a:r>
              <a:rPr lang="en-US" sz="900" b="0" dirty="0" err="1" smtClean="0">
                <a:solidFill>
                  <a:schemeClr val="bg1"/>
                </a:solidFill>
              </a:rPr>
              <a:t>shakespeare</a:t>
            </a:r>
            <a:r>
              <a:rPr lang="en-US" sz="900" b="0" dirty="0" smtClean="0">
                <a:solidFill>
                  <a:schemeClr val="bg1"/>
                </a:solidFill>
              </a:rPr>
              <a:t> s) (TOK_TABREF bible k) (= (. (TOK_TABLE_OR_COL s) word) (. (TOK_TABLE_OR_COL k) word)))) (TOK_INSERT (TOK_DESTINATION (TOK_DIR TOK_TMP_FILE)) (TOK_SELECT (TOK_SELEXPR (. (TOK_TABLE_OR_COL s) word)) (TOK_SELEXPR (. (TOK_TABLE_OR_COL s) freq)) (TOK_SELEXPR (. (TOK_TABLE_OR_COL k) freq))) (TOK_WHERE (AND (&gt;= (. (TOK_TABLE_OR_COL s) freq) 1) (&gt;= (. (TOK_TABLE_OR_COL k) freq) 1))) (TOK_ORDERBY (TOK_TABSORTCOLNAMEDESC (. (TOK_TABLE_OR_COL s) freq))) (TOK_LIMIT 10)))</a:t>
            </a:r>
            <a:endParaRPr lang="en-US" sz="900" b="0" dirty="0">
              <a:solidFill>
                <a:schemeClr val="bg1"/>
              </a:solidFill>
            </a:endParaRPr>
          </a:p>
        </p:txBody>
      </p:sp>
      <p:sp>
        <p:nvSpPr>
          <p:cNvPr id="9" name="Down Arrow 8"/>
          <p:cNvSpPr/>
          <p:nvPr/>
        </p:nvSpPr>
        <p:spPr bwMode="auto">
          <a:xfrm>
            <a:off x="3733800" y="25908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3733800" y="49530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2133600" y="5867400"/>
            <a:ext cx="4038600" cy="338554"/>
          </a:xfrm>
          <a:prstGeom prst="rect">
            <a:avLst/>
          </a:prstGeom>
          <a:noFill/>
        </p:spPr>
        <p:txBody>
          <a:bodyPr wrap="square" rtlCol="0">
            <a:spAutoFit/>
          </a:bodyPr>
          <a:lstStyle/>
          <a:p>
            <a:pPr algn="ctr"/>
            <a:r>
              <a:rPr lang="en-US" b="0" dirty="0" smtClean="0">
                <a:solidFill>
                  <a:schemeClr val="bg1"/>
                </a:solidFill>
              </a:rPr>
              <a:t>(one or more of MapReduce jobs)</a:t>
            </a:r>
          </a:p>
        </p:txBody>
      </p:sp>
      <p:sp>
        <p:nvSpPr>
          <p:cNvPr id="12" name="TextBox 11"/>
          <p:cNvSpPr txBox="1"/>
          <p:nvPr/>
        </p:nvSpPr>
        <p:spPr>
          <a:xfrm>
            <a:off x="2133600" y="3505200"/>
            <a:ext cx="4038600" cy="338554"/>
          </a:xfrm>
          <a:prstGeom prst="rect">
            <a:avLst/>
          </a:prstGeom>
          <a:noFill/>
        </p:spPr>
        <p:txBody>
          <a:bodyPr wrap="square" rtlCol="0">
            <a:spAutoFit/>
          </a:bodyPr>
          <a:lstStyle/>
          <a:p>
            <a:pPr algn="ctr"/>
            <a:r>
              <a:rPr lang="en-US" b="0" dirty="0" smtClean="0">
                <a:solidFill>
                  <a:schemeClr val="bg1"/>
                </a:solidFill>
              </a:rPr>
              <a:t>(Abstract Syntax Tree)</a:t>
            </a:r>
          </a:p>
        </p:txBody>
      </p:sp>
    </p:spTree>
    <p:extLst>
      <p:ext uri="{BB962C8B-B14F-4D97-AF65-F5344CB8AC3E}">
        <p14:creationId xmlns:p14="http://schemas.microsoft.com/office/powerpoint/2010/main" val="22300076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6" name="TextBox 5"/>
          <p:cNvSpPr txBox="1"/>
          <p:nvPr/>
        </p:nvSpPr>
        <p:spPr>
          <a:xfrm>
            <a:off x="457200" y="1066800"/>
            <a:ext cx="2514600" cy="5370701"/>
          </a:xfrm>
          <a:prstGeom prst="rect">
            <a:avLst/>
          </a:prstGeom>
          <a:noFill/>
        </p:spPr>
        <p:txBody>
          <a:bodyPr wrap="square" rtlCol="0">
            <a:spAutoFit/>
          </a:bodyPr>
          <a:lstStyle/>
          <a:p>
            <a:r>
              <a:rPr lang="en-US" sz="700" b="0" dirty="0" smtClean="0">
                <a:solidFill>
                  <a:schemeClr val="bg1"/>
                </a:solidFill>
              </a:rPr>
              <a:t>STAGE DEPENDENCIES:</a:t>
            </a:r>
          </a:p>
          <a:p>
            <a:r>
              <a:rPr lang="en-US" sz="700" b="0" dirty="0" smtClean="0">
                <a:solidFill>
                  <a:schemeClr val="bg1"/>
                </a:solidFill>
              </a:rPr>
              <a:t>  Stage-1 is a root stage</a:t>
            </a:r>
          </a:p>
          <a:p>
            <a:r>
              <a:rPr lang="en-US" sz="700" b="0" dirty="0" smtClean="0">
                <a:solidFill>
                  <a:schemeClr val="bg1"/>
                </a:solidFill>
              </a:rPr>
              <a:t>  Stage-2 depends on stages: Stage-1</a:t>
            </a:r>
          </a:p>
          <a:p>
            <a:r>
              <a:rPr lang="en-US" sz="700" b="0" dirty="0" smtClean="0">
                <a:solidFill>
                  <a:schemeClr val="bg1"/>
                </a:solidFill>
              </a:rPr>
              <a:t>  Stage-0 is a root stage</a:t>
            </a:r>
          </a:p>
          <a:p>
            <a:endParaRPr lang="en-US" sz="700" b="0" dirty="0" smtClean="0">
              <a:solidFill>
                <a:schemeClr val="bg1"/>
              </a:solidFill>
            </a:endParaRPr>
          </a:p>
          <a:p>
            <a:r>
              <a:rPr lang="en-US" sz="700" b="0" dirty="0" smtClean="0">
                <a:solidFill>
                  <a:schemeClr val="bg1"/>
                </a:solidFill>
              </a:rPr>
              <a:t>STAGE PLANS:</a:t>
            </a:r>
          </a:p>
          <a:p>
            <a:r>
              <a:rPr lang="en-US" sz="700" b="0" dirty="0" smtClean="0">
                <a:solidFill>
                  <a:schemeClr val="bg1"/>
                </a:solidFill>
              </a:rPr>
              <a:t>  Stage: Stage-1</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s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s</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0</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k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k</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p:txBody>
      </p:sp>
      <p:sp>
        <p:nvSpPr>
          <p:cNvPr id="8" name="TextBox 7"/>
          <p:cNvSpPr txBox="1"/>
          <p:nvPr/>
        </p:nvSpPr>
        <p:spPr>
          <a:xfrm>
            <a:off x="2286000" y="3336935"/>
            <a:ext cx="4191000" cy="3216265"/>
          </a:xfrm>
          <a:prstGeom prst="rect">
            <a:avLst/>
          </a:prstGeom>
          <a:noFill/>
        </p:spPr>
        <p:txBody>
          <a:bodyPr wrap="square" rtlCol="0">
            <a:spAutoFit/>
          </a:bodyPr>
          <a:lstStyle/>
          <a:p>
            <a:r>
              <a:rPr lang="en-US" sz="700" b="0" dirty="0" smtClean="0">
                <a:solidFill>
                  <a:schemeClr val="bg1"/>
                </a:solidFill>
              </a:rPr>
              <a:t> Reduce Operator Tree:</a:t>
            </a:r>
          </a:p>
          <a:p>
            <a:r>
              <a:rPr lang="en-US" sz="700" b="0" dirty="0" smtClean="0">
                <a:solidFill>
                  <a:schemeClr val="bg1"/>
                </a:solidFill>
              </a:rPr>
              <a:t>        Join Operator</a:t>
            </a:r>
          </a:p>
          <a:p>
            <a:r>
              <a:rPr lang="en-US" sz="700" b="0" dirty="0" smtClean="0">
                <a:solidFill>
                  <a:schemeClr val="bg1"/>
                </a:solidFill>
              </a:rPr>
              <a:t>          condition map:</a:t>
            </a:r>
          </a:p>
          <a:p>
            <a:r>
              <a:rPr lang="en-US" sz="700" b="0" dirty="0" smtClean="0">
                <a:solidFill>
                  <a:schemeClr val="bg1"/>
                </a:solidFill>
              </a:rPr>
              <a:t>               Inner Join 0 to 1</a:t>
            </a:r>
          </a:p>
          <a:p>
            <a:r>
              <a:rPr lang="en-US" sz="700" b="0" dirty="0" smtClean="0">
                <a:solidFill>
                  <a:schemeClr val="bg1"/>
                </a:solidFill>
              </a:rPr>
              <a:t>          condition expressions:</a:t>
            </a:r>
          </a:p>
          <a:p>
            <a:r>
              <a:rPr lang="en-US" sz="700" b="0" dirty="0" smtClean="0">
                <a:solidFill>
                  <a:schemeClr val="bg1"/>
                </a:solidFill>
              </a:rPr>
              <a:t>            0 {VALUE._col0} {VALUE._col1}</a:t>
            </a:r>
          </a:p>
          <a:p>
            <a:r>
              <a:rPr lang="en-US" sz="700" b="0" dirty="0" smtClean="0">
                <a:solidFill>
                  <a:schemeClr val="bg1"/>
                </a:solidFill>
              </a:rPr>
              <a:t>            1 {VALUE._col0}</a:t>
            </a: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 &gt;= 1) and (_col2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Select Operator</a:t>
            </a:r>
          </a:p>
          <a:p>
            <a:r>
              <a:rPr lang="en-US" sz="700" b="0" dirty="0" smtClean="0">
                <a:solidFill>
                  <a:schemeClr val="bg1"/>
                </a:solidFill>
              </a:rPr>
              <a:t>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org.apache.hadoop.mapred.SequenceFileInputFormat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org.apache.hadoop.hive.ql.io.HiveSequenceFileOutputFormat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p:txBody>
      </p:sp>
      <p:sp>
        <p:nvSpPr>
          <p:cNvPr id="9" name="TextBox 8"/>
          <p:cNvSpPr txBox="1"/>
          <p:nvPr/>
        </p:nvSpPr>
        <p:spPr>
          <a:xfrm>
            <a:off x="5181600" y="1337370"/>
            <a:ext cx="3810000" cy="3539430"/>
          </a:xfrm>
          <a:prstGeom prst="rect">
            <a:avLst/>
          </a:prstGeom>
          <a:noFill/>
        </p:spPr>
        <p:txBody>
          <a:bodyPr wrap="square" rtlCol="0">
            <a:spAutoFit/>
          </a:bodyPr>
          <a:lstStyle/>
          <a:p>
            <a:r>
              <a:rPr lang="en-US" sz="700" b="0" dirty="0" smtClean="0">
                <a:solidFill>
                  <a:schemeClr val="bg1"/>
                </a:solidFill>
              </a:rPr>
              <a:t> Stage: Stage-2</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hdfs://localhost:8022/tmp/hive-training/364214370/10002 </a:t>
            </a: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sort order: -</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Reduce Operator Tree:</a:t>
            </a:r>
          </a:p>
          <a:p>
            <a:r>
              <a:rPr lang="en-US" sz="700" b="0" dirty="0" smtClean="0">
                <a:solidFill>
                  <a:schemeClr val="bg1"/>
                </a:solidFill>
              </a:rPr>
              <a:t>        Extract</a:t>
            </a:r>
          </a:p>
          <a:p>
            <a:r>
              <a:rPr lang="en-US" sz="700" b="0" dirty="0" smtClean="0">
                <a:solidFill>
                  <a:schemeClr val="bg1"/>
                </a:solidFill>
              </a:rPr>
              <a:t>          Limit</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org.apache.hadoop.mapred.TextInputFormat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org.apache.hadoop.hive.ql.io.HiveIgnoreKeyTextOutputFormat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a:p>
            <a:r>
              <a:rPr lang="en-US" sz="700" b="0" dirty="0" smtClean="0">
                <a:solidFill>
                  <a:schemeClr val="bg1"/>
                </a:solidFill>
              </a:rPr>
              <a:t> Stage: Stage-0</a:t>
            </a:r>
          </a:p>
          <a:p>
            <a:r>
              <a:rPr lang="en-US" sz="700" b="0" dirty="0" smtClean="0">
                <a:solidFill>
                  <a:schemeClr val="bg1"/>
                </a:solidFill>
              </a:rPr>
              <a:t>    Fetch Operator</a:t>
            </a:r>
          </a:p>
          <a:p>
            <a:r>
              <a:rPr lang="en-US" sz="700" b="0" dirty="0" smtClean="0">
                <a:solidFill>
                  <a:schemeClr val="bg1"/>
                </a:solidFill>
              </a:rPr>
              <a:t>      limit: 10</a:t>
            </a:r>
          </a:p>
        </p:txBody>
      </p:sp>
    </p:spTree>
    <p:extLst>
      <p:ext uri="{BB962C8B-B14F-4D97-AF65-F5344CB8AC3E}">
        <p14:creationId xmlns:p14="http://schemas.microsoft.com/office/powerpoint/2010/main" val="1638218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54280</TotalTime>
  <Words>3736</Words>
  <Application>Microsoft Macintosh PowerPoint</Application>
  <PresentationFormat>On-screen Show (4:3)</PresentationFormat>
  <Paragraphs>777</Paragraphs>
  <Slides>60</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60</vt:i4>
      </vt:variant>
    </vt:vector>
  </HeadingPairs>
  <TitlesOfParts>
    <vt:vector size="62" baseType="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Hive: Example</vt:lpstr>
      <vt:lpstr>Hive: Behind the Scenes</vt:lpstr>
      <vt:lpstr>Hive: Behind the Scenes</vt:lpstr>
      <vt:lpstr>Hive Architecture</vt:lpstr>
      <vt:lpstr>Hive Implementation</vt:lpstr>
      <vt:lpstr>PowerPoint Presentation</vt:lpstr>
      <vt:lpstr>TPC-H Data Warehouse</vt:lpstr>
      <vt:lpstr>MapReduce algorithms  for processing relational data</vt:lpstr>
      <vt:lpstr>Relational Algebra</vt:lpstr>
      <vt:lpstr>Selection</vt:lpstr>
      <vt:lpstr>Selection in MapReduce</vt:lpstr>
      <vt:lpstr>Projection </vt:lpstr>
      <vt:lpstr>Projection in MapReduce</vt:lpstr>
      <vt:lpstr>Group by… Aggregation</vt:lpstr>
      <vt:lpstr>PowerPoint Presentation</vt:lpstr>
      <vt:lpstr>PowerPoint Presentation</vt:lpstr>
      <vt:lpstr>PowerPoint Presentation</vt:lpstr>
      <vt:lpstr>Relational Joins</vt:lpstr>
      <vt:lpstr>Types of Relationships</vt:lpstr>
      <vt:lpstr>Join Algorithms in MapReduce</vt:lpstr>
      <vt:lpstr>Reduce-side Join</vt:lpstr>
      <vt:lpstr>Reduce-side Join: 1-to-1</vt:lpstr>
      <vt:lpstr>Reduce-side Join: 1-to-many</vt:lpstr>
      <vt:lpstr>Quick Aside: Secondary Sorting</vt:lpstr>
      <vt:lpstr>Secondary Sorting: Solutions</vt:lpstr>
      <vt:lpstr>Value-to-Key Conversion</vt:lpstr>
      <vt:lpstr>Reduce-side Join: V-to-K Conversion</vt:lpstr>
      <vt:lpstr>Reduce-side Join: many-to-many</vt:lpstr>
      <vt:lpstr>Map-side Join</vt:lpstr>
      <vt:lpstr>Map-side Join</vt:lpstr>
      <vt:lpstr>Map-side Join</vt:lpstr>
      <vt:lpstr>Hash Join</vt:lpstr>
      <vt:lpstr>Hash Join Variants</vt:lpstr>
      <vt:lpstr>Which join to use?</vt:lpstr>
      <vt:lpstr>PowerPoint Presentation</vt:lpstr>
      <vt:lpstr>Putting Everything Together</vt:lpstr>
      <vt:lpstr>Putting Everything Together</vt:lpstr>
      <vt:lpstr>Putting Everything Together</vt:lpstr>
      <vt:lpstr>Putting Everything Together</vt:lpstr>
      <vt:lpstr>Putting Everything Together</vt:lpstr>
      <vt:lpstr>Putting Everything Together</vt:lpstr>
      <vt:lpstr>Hive: Behind the Scenes</vt:lpstr>
      <vt:lpstr>Hive: Behind the Scenes</vt:lpstr>
      <vt:lpstr>PowerPoint Presentation</vt:lpstr>
      <vt:lpstr>What about Spark SQL?</vt:lpstr>
      <vt:lpstr>Spark SQL: Query Planning</vt:lpstr>
      <vt:lpstr>Spark SQL: Physical Execution</vt:lpstr>
      <vt:lpstr>Hadoop Data Warehouse Design</vt:lpstr>
      <vt:lpstr>Denormalization Opportunities?</vt:lpstr>
      <vt:lpstr>What’s the assignment?</vt:lpstr>
      <vt:lpstr>What’s the assignment?</vt:lpstr>
      <vt:lpstr>What’s the assignment?</vt:lpstr>
      <vt:lpstr>What’s the assignment?</vt:lpstr>
      <vt:lpstr>PowerPoint Presentation</vt:lpstr>
    </vt:vector>
  </TitlesOfParts>
  <Manager/>
  <Company>University of Waterloo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11339</cp:revision>
  <dcterms:created xsi:type="dcterms:W3CDTF">2012-08-31T06:36:49Z</dcterms:created>
  <dcterms:modified xsi:type="dcterms:W3CDTF">2016-02-21T21:01:02Z</dcterms:modified>
  <cp:category/>
</cp:coreProperties>
</file>